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61" r:id="rId6"/>
    <p:sldId id="262" r:id="rId7"/>
    <p:sldId id="264" r:id="rId8"/>
    <p:sldId id="263" r:id="rId9"/>
    <p:sldId id="265" r:id="rId10"/>
    <p:sldId id="266" r:id="rId11"/>
    <p:sldId id="267" r:id="rId12"/>
    <p:sldId id="269" r:id="rId13"/>
    <p:sldId id="268"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C668AD-8466-4D51-A9B3-3DB200467874}" v="174" dt="2025-03-07T15:21:27.969"/>
    <p1510:client id="{1DB9C72C-FB17-D2DB-F03B-8C870B7C1939}" v="74" dt="2025-03-08T01:28:58.263"/>
    <p1510:client id="{4F2A8BBE-9EFB-465B-ADEB-C518FA82C307}" v="49" dt="2025-03-07T13:32:09.617"/>
    <p1510:client id="{5A84EC36-EAEF-7F3F-970A-95D2E21CF383}" v="263" dt="2025-03-07T18:49:49.485"/>
    <p1510:client id="{79ED3CF9-541D-CEDF-F1E1-E94560D7C258}" v="15" dt="2025-03-08T01:26:10.804"/>
    <p1510:client id="{BF833D6B-4917-4081-B1F2-841B7226F9C8}" v="185" dt="2025-03-07T13:00:08.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9D8EDC-37AD-4BA3-A7AB-A0A0E7587573}"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06B18F2C-968B-4593-AD1B-196ECCBB9509}">
      <dgm:prSet/>
      <dgm:spPr/>
      <dgm:t>
        <a:bodyPr/>
        <a:lstStyle/>
        <a:p>
          <a:r>
            <a:rPr lang="en-US"/>
            <a:t>الذكاء الاصطناعي هو فرع من فروع علوم الكمبيوتر يهدف إلى إنشاء أنظمة قادرة على أداء</a:t>
          </a:r>
        </a:p>
      </dgm:t>
    </dgm:pt>
    <dgm:pt modelId="{4015039E-A344-4A4E-B0CB-0454B0527F21}" type="parTrans" cxnId="{81CB2FDF-572B-438B-95DE-95FDFB077B65}">
      <dgm:prSet/>
      <dgm:spPr/>
      <dgm:t>
        <a:bodyPr/>
        <a:lstStyle/>
        <a:p>
          <a:endParaRPr lang="en-US"/>
        </a:p>
      </dgm:t>
    </dgm:pt>
    <dgm:pt modelId="{1893772C-AEC8-44E4-A363-D7AF1367FC1B}" type="sibTrans" cxnId="{81CB2FDF-572B-438B-95DE-95FDFB077B65}">
      <dgm:prSet/>
      <dgm:spPr/>
      <dgm:t>
        <a:bodyPr/>
        <a:lstStyle/>
        <a:p>
          <a:endParaRPr lang="en-US"/>
        </a:p>
      </dgm:t>
    </dgm:pt>
    <dgm:pt modelId="{F8922B7B-ABC8-4DD1-A3AC-EE73BD53F619}">
      <dgm:prSet/>
      <dgm:spPr/>
      <dgm:t>
        <a:bodyPr/>
        <a:lstStyle/>
        <a:p>
          <a:r>
            <a:rPr lang="en-US"/>
            <a:t>مهام تتطلب ذكاءً بشريًا، مثل التعلم، التفكير، اتخاذ القرارات، والتعرف على الأنماط</a:t>
          </a:r>
        </a:p>
      </dgm:t>
    </dgm:pt>
    <dgm:pt modelId="{9052919F-3D9C-4DD7-8F9E-BCAF43BD0758}" type="parTrans" cxnId="{79EABCB7-ADDF-4073-96B2-685F22843721}">
      <dgm:prSet/>
      <dgm:spPr/>
      <dgm:t>
        <a:bodyPr/>
        <a:lstStyle/>
        <a:p>
          <a:endParaRPr lang="en-US"/>
        </a:p>
      </dgm:t>
    </dgm:pt>
    <dgm:pt modelId="{44498E6C-854F-4C18-ADC3-1B5A1037F01E}" type="sibTrans" cxnId="{79EABCB7-ADDF-4073-96B2-685F22843721}">
      <dgm:prSet/>
      <dgm:spPr/>
      <dgm:t>
        <a:bodyPr/>
        <a:lstStyle/>
        <a:p>
          <a:endParaRPr lang="en-US"/>
        </a:p>
      </dgm:t>
    </dgm:pt>
    <dgm:pt modelId="{6002D712-C80E-4347-B540-98AD48C2E78F}">
      <dgm:prSet/>
      <dgm:spPr/>
      <dgm:t>
        <a:bodyPr/>
        <a:lstStyle/>
        <a:p>
          <a:r>
            <a:rPr lang="en-US"/>
            <a:t>هو قدرة الآلات على محاكاة الذكاء البشري في التعلم، اتخاذ القرارات، وحل المشكلات</a:t>
          </a:r>
        </a:p>
      </dgm:t>
    </dgm:pt>
    <dgm:pt modelId="{AD936F16-A601-4031-B403-E90D3A54EB9C}" type="parTrans" cxnId="{1F16AAA8-0AAA-499E-A53D-F87872DFD927}">
      <dgm:prSet/>
      <dgm:spPr/>
      <dgm:t>
        <a:bodyPr/>
        <a:lstStyle/>
        <a:p>
          <a:endParaRPr lang="en-US"/>
        </a:p>
      </dgm:t>
    </dgm:pt>
    <dgm:pt modelId="{5DD11C98-FA54-48C9-80AD-A12AF0B7693D}" type="sibTrans" cxnId="{1F16AAA8-0AAA-499E-A53D-F87872DFD927}">
      <dgm:prSet/>
      <dgm:spPr/>
      <dgm:t>
        <a:bodyPr/>
        <a:lstStyle/>
        <a:p>
          <a:endParaRPr lang="en-US"/>
        </a:p>
      </dgm:t>
    </dgm:pt>
    <dgm:pt modelId="{B68D0891-3BD7-4490-897D-CD8B28217D25}" type="pres">
      <dgm:prSet presAssocID="{BF9D8EDC-37AD-4BA3-A7AB-A0A0E7587573}" presName="outerComposite" presStyleCnt="0">
        <dgm:presLayoutVars>
          <dgm:chMax val="5"/>
          <dgm:dir/>
          <dgm:resizeHandles val="exact"/>
        </dgm:presLayoutVars>
      </dgm:prSet>
      <dgm:spPr/>
    </dgm:pt>
    <dgm:pt modelId="{6C604178-C5C0-4BC0-A13F-29D202C0616E}" type="pres">
      <dgm:prSet presAssocID="{BF9D8EDC-37AD-4BA3-A7AB-A0A0E7587573}" presName="dummyMaxCanvas" presStyleCnt="0">
        <dgm:presLayoutVars/>
      </dgm:prSet>
      <dgm:spPr/>
    </dgm:pt>
    <dgm:pt modelId="{17431A67-BD61-4F65-892A-2510712DDD70}" type="pres">
      <dgm:prSet presAssocID="{BF9D8EDC-37AD-4BA3-A7AB-A0A0E7587573}" presName="ThreeNodes_1" presStyleLbl="node1" presStyleIdx="0" presStyleCnt="3">
        <dgm:presLayoutVars>
          <dgm:bulletEnabled val="1"/>
        </dgm:presLayoutVars>
      </dgm:prSet>
      <dgm:spPr/>
    </dgm:pt>
    <dgm:pt modelId="{56F41B4D-F935-4465-8728-1F04183F41BA}" type="pres">
      <dgm:prSet presAssocID="{BF9D8EDC-37AD-4BA3-A7AB-A0A0E7587573}" presName="ThreeNodes_2" presStyleLbl="node1" presStyleIdx="1" presStyleCnt="3">
        <dgm:presLayoutVars>
          <dgm:bulletEnabled val="1"/>
        </dgm:presLayoutVars>
      </dgm:prSet>
      <dgm:spPr/>
    </dgm:pt>
    <dgm:pt modelId="{3D0F9BE6-D370-430A-A2A2-3C9BB23CB17F}" type="pres">
      <dgm:prSet presAssocID="{BF9D8EDC-37AD-4BA3-A7AB-A0A0E7587573}" presName="ThreeNodes_3" presStyleLbl="node1" presStyleIdx="2" presStyleCnt="3">
        <dgm:presLayoutVars>
          <dgm:bulletEnabled val="1"/>
        </dgm:presLayoutVars>
      </dgm:prSet>
      <dgm:spPr/>
    </dgm:pt>
    <dgm:pt modelId="{B6DD2EB8-2484-47E7-B312-589A74323285}" type="pres">
      <dgm:prSet presAssocID="{BF9D8EDC-37AD-4BA3-A7AB-A0A0E7587573}" presName="ThreeConn_1-2" presStyleLbl="fgAccFollowNode1" presStyleIdx="0" presStyleCnt="2">
        <dgm:presLayoutVars>
          <dgm:bulletEnabled val="1"/>
        </dgm:presLayoutVars>
      </dgm:prSet>
      <dgm:spPr/>
    </dgm:pt>
    <dgm:pt modelId="{4E8AD740-9D3F-42CD-B502-BA845E39A5FD}" type="pres">
      <dgm:prSet presAssocID="{BF9D8EDC-37AD-4BA3-A7AB-A0A0E7587573}" presName="ThreeConn_2-3" presStyleLbl="fgAccFollowNode1" presStyleIdx="1" presStyleCnt="2">
        <dgm:presLayoutVars>
          <dgm:bulletEnabled val="1"/>
        </dgm:presLayoutVars>
      </dgm:prSet>
      <dgm:spPr/>
    </dgm:pt>
    <dgm:pt modelId="{3925E25F-A8C2-41CB-BAE3-35CD4AC92872}" type="pres">
      <dgm:prSet presAssocID="{BF9D8EDC-37AD-4BA3-A7AB-A0A0E7587573}" presName="ThreeNodes_1_text" presStyleLbl="node1" presStyleIdx="2" presStyleCnt="3">
        <dgm:presLayoutVars>
          <dgm:bulletEnabled val="1"/>
        </dgm:presLayoutVars>
      </dgm:prSet>
      <dgm:spPr/>
    </dgm:pt>
    <dgm:pt modelId="{55DC37E9-8C76-4460-8F9C-57322626BA10}" type="pres">
      <dgm:prSet presAssocID="{BF9D8EDC-37AD-4BA3-A7AB-A0A0E7587573}" presName="ThreeNodes_2_text" presStyleLbl="node1" presStyleIdx="2" presStyleCnt="3">
        <dgm:presLayoutVars>
          <dgm:bulletEnabled val="1"/>
        </dgm:presLayoutVars>
      </dgm:prSet>
      <dgm:spPr/>
    </dgm:pt>
    <dgm:pt modelId="{475F8C61-F0C9-42EE-9C0F-D35A5F90ED2E}" type="pres">
      <dgm:prSet presAssocID="{BF9D8EDC-37AD-4BA3-A7AB-A0A0E7587573}" presName="ThreeNodes_3_text" presStyleLbl="node1" presStyleIdx="2" presStyleCnt="3">
        <dgm:presLayoutVars>
          <dgm:bulletEnabled val="1"/>
        </dgm:presLayoutVars>
      </dgm:prSet>
      <dgm:spPr/>
    </dgm:pt>
  </dgm:ptLst>
  <dgm:cxnLst>
    <dgm:cxn modelId="{5954B40C-6B07-4741-A222-CF87B33D7C2C}" type="presOf" srcId="{44498E6C-854F-4C18-ADC3-1B5A1037F01E}" destId="{4E8AD740-9D3F-42CD-B502-BA845E39A5FD}" srcOrd="0" destOrd="0" presId="urn:microsoft.com/office/officeart/2005/8/layout/vProcess5"/>
    <dgm:cxn modelId="{23790E3C-415D-4ED9-A017-E0A205413795}" type="presOf" srcId="{F8922B7B-ABC8-4DD1-A3AC-EE73BD53F619}" destId="{56F41B4D-F935-4465-8728-1F04183F41BA}" srcOrd="0" destOrd="0" presId="urn:microsoft.com/office/officeart/2005/8/layout/vProcess5"/>
    <dgm:cxn modelId="{A599F747-12D8-42EB-832F-67476DAF2574}" type="presOf" srcId="{06B18F2C-968B-4593-AD1B-196ECCBB9509}" destId="{17431A67-BD61-4F65-892A-2510712DDD70}" srcOrd="0" destOrd="0" presId="urn:microsoft.com/office/officeart/2005/8/layout/vProcess5"/>
    <dgm:cxn modelId="{29EAE457-8A2B-4007-B7A3-6DDA6A605D0B}" type="presOf" srcId="{06B18F2C-968B-4593-AD1B-196ECCBB9509}" destId="{3925E25F-A8C2-41CB-BAE3-35CD4AC92872}" srcOrd="1" destOrd="0" presId="urn:microsoft.com/office/officeart/2005/8/layout/vProcess5"/>
    <dgm:cxn modelId="{CD7AC486-7FE2-4E56-A9BC-5A783ADEF686}" type="presOf" srcId="{F8922B7B-ABC8-4DD1-A3AC-EE73BD53F619}" destId="{55DC37E9-8C76-4460-8F9C-57322626BA10}" srcOrd="1" destOrd="0" presId="urn:microsoft.com/office/officeart/2005/8/layout/vProcess5"/>
    <dgm:cxn modelId="{1F16AAA8-0AAA-499E-A53D-F87872DFD927}" srcId="{BF9D8EDC-37AD-4BA3-A7AB-A0A0E7587573}" destId="{6002D712-C80E-4347-B540-98AD48C2E78F}" srcOrd="2" destOrd="0" parTransId="{AD936F16-A601-4031-B403-E90D3A54EB9C}" sibTransId="{5DD11C98-FA54-48C9-80AD-A12AF0B7693D}"/>
    <dgm:cxn modelId="{A05E87B2-0181-430B-9D8F-FB686242C70B}" type="presOf" srcId="{6002D712-C80E-4347-B540-98AD48C2E78F}" destId="{3D0F9BE6-D370-430A-A2A2-3C9BB23CB17F}" srcOrd="0" destOrd="0" presId="urn:microsoft.com/office/officeart/2005/8/layout/vProcess5"/>
    <dgm:cxn modelId="{79EABCB7-ADDF-4073-96B2-685F22843721}" srcId="{BF9D8EDC-37AD-4BA3-A7AB-A0A0E7587573}" destId="{F8922B7B-ABC8-4DD1-A3AC-EE73BD53F619}" srcOrd="1" destOrd="0" parTransId="{9052919F-3D9C-4DD7-8F9E-BCAF43BD0758}" sibTransId="{44498E6C-854F-4C18-ADC3-1B5A1037F01E}"/>
    <dgm:cxn modelId="{81CB2FDF-572B-438B-95DE-95FDFB077B65}" srcId="{BF9D8EDC-37AD-4BA3-A7AB-A0A0E7587573}" destId="{06B18F2C-968B-4593-AD1B-196ECCBB9509}" srcOrd="0" destOrd="0" parTransId="{4015039E-A344-4A4E-B0CB-0454B0527F21}" sibTransId="{1893772C-AEC8-44E4-A363-D7AF1367FC1B}"/>
    <dgm:cxn modelId="{BCA185E5-A0B4-49C2-A7BE-117A9F29E15F}" type="presOf" srcId="{BF9D8EDC-37AD-4BA3-A7AB-A0A0E7587573}" destId="{B68D0891-3BD7-4490-897D-CD8B28217D25}" srcOrd="0" destOrd="0" presId="urn:microsoft.com/office/officeart/2005/8/layout/vProcess5"/>
    <dgm:cxn modelId="{4B2B5BF5-DF11-4BCE-8DD6-26E511DB7F57}" type="presOf" srcId="{1893772C-AEC8-44E4-A363-D7AF1367FC1B}" destId="{B6DD2EB8-2484-47E7-B312-589A74323285}" srcOrd="0" destOrd="0" presId="urn:microsoft.com/office/officeart/2005/8/layout/vProcess5"/>
    <dgm:cxn modelId="{45439AFE-F3B3-4902-A508-AB887EE6954A}" type="presOf" srcId="{6002D712-C80E-4347-B540-98AD48C2E78F}" destId="{475F8C61-F0C9-42EE-9C0F-D35A5F90ED2E}" srcOrd="1" destOrd="0" presId="urn:microsoft.com/office/officeart/2005/8/layout/vProcess5"/>
    <dgm:cxn modelId="{F8A6AE48-E3F9-4D3E-94EA-8C2E9FD63F30}" type="presParOf" srcId="{B68D0891-3BD7-4490-897D-CD8B28217D25}" destId="{6C604178-C5C0-4BC0-A13F-29D202C0616E}" srcOrd="0" destOrd="0" presId="urn:microsoft.com/office/officeart/2005/8/layout/vProcess5"/>
    <dgm:cxn modelId="{6A3135B8-48A9-4A06-BA41-31BDA4666981}" type="presParOf" srcId="{B68D0891-3BD7-4490-897D-CD8B28217D25}" destId="{17431A67-BD61-4F65-892A-2510712DDD70}" srcOrd="1" destOrd="0" presId="urn:microsoft.com/office/officeart/2005/8/layout/vProcess5"/>
    <dgm:cxn modelId="{69B9C121-6293-4EEA-9ECD-B280932DB206}" type="presParOf" srcId="{B68D0891-3BD7-4490-897D-CD8B28217D25}" destId="{56F41B4D-F935-4465-8728-1F04183F41BA}" srcOrd="2" destOrd="0" presId="urn:microsoft.com/office/officeart/2005/8/layout/vProcess5"/>
    <dgm:cxn modelId="{6C983DDF-5D79-4109-8D97-3040A14E4C0D}" type="presParOf" srcId="{B68D0891-3BD7-4490-897D-CD8B28217D25}" destId="{3D0F9BE6-D370-430A-A2A2-3C9BB23CB17F}" srcOrd="3" destOrd="0" presId="urn:microsoft.com/office/officeart/2005/8/layout/vProcess5"/>
    <dgm:cxn modelId="{31377A76-7A10-4866-A654-2D4B464ACF88}" type="presParOf" srcId="{B68D0891-3BD7-4490-897D-CD8B28217D25}" destId="{B6DD2EB8-2484-47E7-B312-589A74323285}" srcOrd="4" destOrd="0" presId="urn:microsoft.com/office/officeart/2005/8/layout/vProcess5"/>
    <dgm:cxn modelId="{24DEF075-6FC8-4724-9047-A02D1DD8C432}" type="presParOf" srcId="{B68D0891-3BD7-4490-897D-CD8B28217D25}" destId="{4E8AD740-9D3F-42CD-B502-BA845E39A5FD}" srcOrd="5" destOrd="0" presId="urn:microsoft.com/office/officeart/2005/8/layout/vProcess5"/>
    <dgm:cxn modelId="{933849EF-9CF6-4E95-A3E0-A881C351FD05}" type="presParOf" srcId="{B68D0891-3BD7-4490-897D-CD8B28217D25}" destId="{3925E25F-A8C2-41CB-BAE3-35CD4AC92872}" srcOrd="6" destOrd="0" presId="urn:microsoft.com/office/officeart/2005/8/layout/vProcess5"/>
    <dgm:cxn modelId="{13D3CFCE-B604-4A5B-8574-839E9D42B59D}" type="presParOf" srcId="{B68D0891-3BD7-4490-897D-CD8B28217D25}" destId="{55DC37E9-8C76-4460-8F9C-57322626BA10}" srcOrd="7" destOrd="0" presId="urn:microsoft.com/office/officeart/2005/8/layout/vProcess5"/>
    <dgm:cxn modelId="{EE8C9F26-47C4-4C9F-B6DC-38C9DCCF6EDB}" type="presParOf" srcId="{B68D0891-3BD7-4490-897D-CD8B28217D25}" destId="{475F8C61-F0C9-42EE-9C0F-D35A5F90ED2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70812D-BB26-4A85-A740-A17E50585188}"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CF7E460A-762C-4142-8697-1C6AF108ADA8}">
      <dgm:prSet/>
      <dgm:spPr/>
      <dgm:t>
        <a:bodyPr/>
        <a:lstStyle/>
        <a:p>
          <a:r>
            <a:rPr lang="en-US"/>
            <a:t>زيادة الكفاءة والإنتاجية.</a:t>
          </a:r>
        </a:p>
      </dgm:t>
    </dgm:pt>
    <dgm:pt modelId="{D0D832CB-2752-4818-97E5-A5124E5A2667}" type="parTrans" cxnId="{54696928-EA1A-43BE-97F0-03DA65C0B519}">
      <dgm:prSet/>
      <dgm:spPr/>
      <dgm:t>
        <a:bodyPr/>
        <a:lstStyle/>
        <a:p>
          <a:endParaRPr lang="en-US"/>
        </a:p>
      </dgm:t>
    </dgm:pt>
    <dgm:pt modelId="{8D17A9B5-F9E5-4209-8F0F-A5B3745D3E3E}" type="sibTrans" cxnId="{54696928-EA1A-43BE-97F0-03DA65C0B519}">
      <dgm:prSet/>
      <dgm:spPr/>
      <dgm:t>
        <a:bodyPr/>
        <a:lstStyle/>
        <a:p>
          <a:endParaRPr lang="en-US"/>
        </a:p>
      </dgm:t>
    </dgm:pt>
    <dgm:pt modelId="{D66A4264-BD5C-4E89-807C-B3F7AAAA18E3}">
      <dgm:prSet/>
      <dgm:spPr/>
      <dgm:t>
        <a:bodyPr/>
        <a:lstStyle/>
        <a:p>
          <a:r>
            <a:rPr lang="en-US"/>
            <a:t>تحسين دقة القرارات.</a:t>
          </a:r>
        </a:p>
      </dgm:t>
    </dgm:pt>
    <dgm:pt modelId="{E37129B5-A656-4E5C-9469-32C90C88F179}" type="parTrans" cxnId="{EFB6E232-8809-40EA-AD24-DA82E7162CEB}">
      <dgm:prSet/>
      <dgm:spPr/>
      <dgm:t>
        <a:bodyPr/>
        <a:lstStyle/>
        <a:p>
          <a:endParaRPr lang="en-US"/>
        </a:p>
      </dgm:t>
    </dgm:pt>
    <dgm:pt modelId="{0E8E50C0-B95E-4BE6-A8B8-A2CC66F39F69}" type="sibTrans" cxnId="{EFB6E232-8809-40EA-AD24-DA82E7162CEB}">
      <dgm:prSet/>
      <dgm:spPr/>
      <dgm:t>
        <a:bodyPr/>
        <a:lstStyle/>
        <a:p>
          <a:endParaRPr lang="en-US"/>
        </a:p>
      </dgm:t>
    </dgm:pt>
    <dgm:pt modelId="{46160753-DAFF-4E32-A7EF-41606C882D39}">
      <dgm:prSet/>
      <dgm:spPr/>
      <dgm:t>
        <a:bodyPr/>
        <a:lstStyle/>
        <a:p>
          <a:r>
            <a:rPr lang="en-US"/>
            <a:t>توفير الوقت والجهد.</a:t>
          </a:r>
        </a:p>
      </dgm:t>
    </dgm:pt>
    <dgm:pt modelId="{90E615D5-D44E-4045-AA26-00CBE20DFADF}" type="parTrans" cxnId="{6562D74D-DAD7-4C80-8B15-E39E5D9565D5}">
      <dgm:prSet/>
      <dgm:spPr/>
      <dgm:t>
        <a:bodyPr/>
        <a:lstStyle/>
        <a:p>
          <a:endParaRPr lang="en-US"/>
        </a:p>
      </dgm:t>
    </dgm:pt>
    <dgm:pt modelId="{CFC3CF9C-5C2F-4224-A193-2ECDE33D92DA}" type="sibTrans" cxnId="{6562D74D-DAD7-4C80-8B15-E39E5D9565D5}">
      <dgm:prSet/>
      <dgm:spPr/>
      <dgm:t>
        <a:bodyPr/>
        <a:lstStyle/>
        <a:p>
          <a:endParaRPr lang="en-US"/>
        </a:p>
      </dgm:t>
    </dgm:pt>
    <dgm:pt modelId="{33F7055A-ABE9-4C26-8B0A-F1AB10B4E33F}">
      <dgm:prSet/>
      <dgm:spPr/>
      <dgm:t>
        <a:bodyPr/>
        <a:lstStyle/>
        <a:p>
          <a:r>
            <a:rPr lang="en-US"/>
            <a:t>تطوير حلول مبتكرة لمشكلات معقدة.</a:t>
          </a:r>
        </a:p>
      </dgm:t>
    </dgm:pt>
    <dgm:pt modelId="{6A51D36D-8C8B-4146-8FBE-07536974DEFE}" type="parTrans" cxnId="{F64275A5-D0F0-406F-8720-103425A4A81B}">
      <dgm:prSet/>
      <dgm:spPr/>
      <dgm:t>
        <a:bodyPr/>
        <a:lstStyle/>
        <a:p>
          <a:endParaRPr lang="en-US"/>
        </a:p>
      </dgm:t>
    </dgm:pt>
    <dgm:pt modelId="{978E419D-FE7D-4707-9ED3-66B182D2BCA5}" type="sibTrans" cxnId="{F64275A5-D0F0-406F-8720-103425A4A81B}">
      <dgm:prSet/>
      <dgm:spPr/>
      <dgm:t>
        <a:bodyPr/>
        <a:lstStyle/>
        <a:p>
          <a:endParaRPr lang="en-US"/>
        </a:p>
      </dgm:t>
    </dgm:pt>
    <dgm:pt modelId="{9A11EE4C-3175-48FE-A780-7AA8A959D09B}" type="pres">
      <dgm:prSet presAssocID="{E470812D-BB26-4A85-A740-A17E50585188}" presName="matrix" presStyleCnt="0">
        <dgm:presLayoutVars>
          <dgm:chMax val="1"/>
          <dgm:dir/>
          <dgm:resizeHandles val="exact"/>
        </dgm:presLayoutVars>
      </dgm:prSet>
      <dgm:spPr/>
    </dgm:pt>
    <dgm:pt modelId="{82AF9452-21CE-47B9-A575-3EBF96DA534C}" type="pres">
      <dgm:prSet presAssocID="{E470812D-BB26-4A85-A740-A17E50585188}" presName="diamond" presStyleLbl="bgShp" presStyleIdx="0" presStyleCnt="1"/>
      <dgm:spPr/>
    </dgm:pt>
    <dgm:pt modelId="{2F68BD22-3557-4B86-9AE1-833AF6E29559}" type="pres">
      <dgm:prSet presAssocID="{E470812D-BB26-4A85-A740-A17E50585188}" presName="quad1" presStyleLbl="node1" presStyleIdx="0" presStyleCnt="4">
        <dgm:presLayoutVars>
          <dgm:chMax val="0"/>
          <dgm:chPref val="0"/>
          <dgm:bulletEnabled val="1"/>
        </dgm:presLayoutVars>
      </dgm:prSet>
      <dgm:spPr/>
    </dgm:pt>
    <dgm:pt modelId="{4F02CE36-18FA-43F0-BEEE-C3E818E17328}" type="pres">
      <dgm:prSet presAssocID="{E470812D-BB26-4A85-A740-A17E50585188}" presName="quad2" presStyleLbl="node1" presStyleIdx="1" presStyleCnt="4">
        <dgm:presLayoutVars>
          <dgm:chMax val="0"/>
          <dgm:chPref val="0"/>
          <dgm:bulletEnabled val="1"/>
        </dgm:presLayoutVars>
      </dgm:prSet>
      <dgm:spPr/>
    </dgm:pt>
    <dgm:pt modelId="{B3183D99-0C4B-42F2-9B89-66B75D026313}" type="pres">
      <dgm:prSet presAssocID="{E470812D-BB26-4A85-A740-A17E50585188}" presName="quad3" presStyleLbl="node1" presStyleIdx="2" presStyleCnt="4">
        <dgm:presLayoutVars>
          <dgm:chMax val="0"/>
          <dgm:chPref val="0"/>
          <dgm:bulletEnabled val="1"/>
        </dgm:presLayoutVars>
      </dgm:prSet>
      <dgm:spPr/>
    </dgm:pt>
    <dgm:pt modelId="{A9B9038B-E16F-4B78-865E-5C3F034B2205}" type="pres">
      <dgm:prSet presAssocID="{E470812D-BB26-4A85-A740-A17E50585188}" presName="quad4" presStyleLbl="node1" presStyleIdx="3" presStyleCnt="4">
        <dgm:presLayoutVars>
          <dgm:chMax val="0"/>
          <dgm:chPref val="0"/>
          <dgm:bulletEnabled val="1"/>
        </dgm:presLayoutVars>
      </dgm:prSet>
      <dgm:spPr/>
    </dgm:pt>
  </dgm:ptLst>
  <dgm:cxnLst>
    <dgm:cxn modelId="{54696928-EA1A-43BE-97F0-03DA65C0B519}" srcId="{E470812D-BB26-4A85-A740-A17E50585188}" destId="{CF7E460A-762C-4142-8697-1C6AF108ADA8}" srcOrd="0" destOrd="0" parTransId="{D0D832CB-2752-4818-97E5-A5124E5A2667}" sibTransId="{8D17A9B5-F9E5-4209-8F0F-A5B3745D3E3E}"/>
    <dgm:cxn modelId="{EFB6E232-8809-40EA-AD24-DA82E7162CEB}" srcId="{E470812D-BB26-4A85-A740-A17E50585188}" destId="{D66A4264-BD5C-4E89-807C-B3F7AAAA18E3}" srcOrd="1" destOrd="0" parTransId="{E37129B5-A656-4E5C-9469-32C90C88F179}" sibTransId="{0E8E50C0-B95E-4BE6-A8B8-A2CC66F39F69}"/>
    <dgm:cxn modelId="{6562D74D-DAD7-4C80-8B15-E39E5D9565D5}" srcId="{E470812D-BB26-4A85-A740-A17E50585188}" destId="{46160753-DAFF-4E32-A7EF-41606C882D39}" srcOrd="2" destOrd="0" parTransId="{90E615D5-D44E-4045-AA26-00CBE20DFADF}" sibTransId="{CFC3CF9C-5C2F-4224-A193-2ECDE33D92DA}"/>
    <dgm:cxn modelId="{EC629B70-19A5-4E34-A134-7B68AE6776A6}" type="presOf" srcId="{46160753-DAFF-4E32-A7EF-41606C882D39}" destId="{B3183D99-0C4B-42F2-9B89-66B75D026313}" srcOrd="0" destOrd="0" presId="urn:microsoft.com/office/officeart/2005/8/layout/matrix3"/>
    <dgm:cxn modelId="{160EF774-5CE0-4920-8457-DF042B2C23C1}" type="presOf" srcId="{33F7055A-ABE9-4C26-8B0A-F1AB10B4E33F}" destId="{A9B9038B-E16F-4B78-865E-5C3F034B2205}" srcOrd="0" destOrd="0" presId="urn:microsoft.com/office/officeart/2005/8/layout/matrix3"/>
    <dgm:cxn modelId="{4A93B197-2F62-4E60-A9FC-13F9049B1738}" type="presOf" srcId="{D66A4264-BD5C-4E89-807C-B3F7AAAA18E3}" destId="{4F02CE36-18FA-43F0-BEEE-C3E818E17328}" srcOrd="0" destOrd="0" presId="urn:microsoft.com/office/officeart/2005/8/layout/matrix3"/>
    <dgm:cxn modelId="{2073FFA2-C8AF-4875-9B26-532DEE8837D3}" type="presOf" srcId="{CF7E460A-762C-4142-8697-1C6AF108ADA8}" destId="{2F68BD22-3557-4B86-9AE1-833AF6E29559}" srcOrd="0" destOrd="0" presId="urn:microsoft.com/office/officeart/2005/8/layout/matrix3"/>
    <dgm:cxn modelId="{F64275A5-D0F0-406F-8720-103425A4A81B}" srcId="{E470812D-BB26-4A85-A740-A17E50585188}" destId="{33F7055A-ABE9-4C26-8B0A-F1AB10B4E33F}" srcOrd="3" destOrd="0" parTransId="{6A51D36D-8C8B-4146-8FBE-07536974DEFE}" sibTransId="{978E419D-FE7D-4707-9ED3-66B182D2BCA5}"/>
    <dgm:cxn modelId="{29261DB5-4476-4C1C-9276-05F0FE0C6887}" type="presOf" srcId="{E470812D-BB26-4A85-A740-A17E50585188}" destId="{9A11EE4C-3175-48FE-A780-7AA8A959D09B}" srcOrd="0" destOrd="0" presId="urn:microsoft.com/office/officeart/2005/8/layout/matrix3"/>
    <dgm:cxn modelId="{E9D05DBC-1E9C-42D8-A1C6-477FC68C5996}" type="presParOf" srcId="{9A11EE4C-3175-48FE-A780-7AA8A959D09B}" destId="{82AF9452-21CE-47B9-A575-3EBF96DA534C}" srcOrd="0" destOrd="0" presId="urn:microsoft.com/office/officeart/2005/8/layout/matrix3"/>
    <dgm:cxn modelId="{EEBEE94D-AC0A-479E-B8B6-966C2FF4B99F}" type="presParOf" srcId="{9A11EE4C-3175-48FE-A780-7AA8A959D09B}" destId="{2F68BD22-3557-4B86-9AE1-833AF6E29559}" srcOrd="1" destOrd="0" presId="urn:microsoft.com/office/officeart/2005/8/layout/matrix3"/>
    <dgm:cxn modelId="{4A3BA897-F505-41CF-965A-DA2F23D5222D}" type="presParOf" srcId="{9A11EE4C-3175-48FE-A780-7AA8A959D09B}" destId="{4F02CE36-18FA-43F0-BEEE-C3E818E17328}" srcOrd="2" destOrd="0" presId="urn:microsoft.com/office/officeart/2005/8/layout/matrix3"/>
    <dgm:cxn modelId="{7D920E97-F9FA-41D4-879E-1209F194E369}" type="presParOf" srcId="{9A11EE4C-3175-48FE-A780-7AA8A959D09B}" destId="{B3183D99-0C4B-42F2-9B89-66B75D026313}" srcOrd="3" destOrd="0" presId="urn:microsoft.com/office/officeart/2005/8/layout/matrix3"/>
    <dgm:cxn modelId="{96F8CB2B-4C50-44F5-AF45-671E8744FCDD}" type="presParOf" srcId="{9A11EE4C-3175-48FE-A780-7AA8A959D09B}" destId="{A9B9038B-E16F-4B78-865E-5C3F034B2205}"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2DCA5F8-DF72-4D52-BEF3-5B499CDE6CA0}"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67BEBACD-0263-4F2A-9FEF-5A10C1D63722}">
      <dgm:prSet/>
      <dgm:spPr/>
      <dgm:t>
        <a:bodyPr/>
        <a:lstStyle/>
        <a:p>
          <a:r>
            <a:rPr lang="en-US"/>
            <a:t>التعلّم المستمر</a:t>
          </a:r>
        </a:p>
      </dgm:t>
    </dgm:pt>
    <dgm:pt modelId="{506046E6-53EA-4C02-8173-BBC94824DD77}" type="parTrans" cxnId="{7624B103-2948-4488-804D-238C5E050F5D}">
      <dgm:prSet/>
      <dgm:spPr/>
      <dgm:t>
        <a:bodyPr/>
        <a:lstStyle/>
        <a:p>
          <a:endParaRPr lang="en-US"/>
        </a:p>
      </dgm:t>
    </dgm:pt>
    <dgm:pt modelId="{FEA7D8A4-D469-4A9D-93F8-AF5D60DCF7B4}" type="sibTrans" cxnId="{7624B103-2948-4488-804D-238C5E050F5D}">
      <dgm:prSet/>
      <dgm:spPr/>
      <dgm:t>
        <a:bodyPr/>
        <a:lstStyle/>
        <a:p>
          <a:endParaRPr lang="en-US"/>
        </a:p>
      </dgm:t>
    </dgm:pt>
    <dgm:pt modelId="{3904F0E6-08C0-49A4-B429-01E0EF54EF43}">
      <dgm:prSet/>
      <dgm:spPr/>
      <dgm:t>
        <a:bodyPr/>
        <a:lstStyle/>
        <a:p>
          <a:r>
            <a:rPr lang="en-US"/>
            <a:t>ابقَ على اطلاع بأحدث التطورات من خلال قراءة المقالات والأبحاث.</a:t>
          </a:r>
          <a:br>
            <a:rPr lang="en-US"/>
          </a:br>
          <a:endParaRPr lang="en-US"/>
        </a:p>
      </dgm:t>
    </dgm:pt>
    <dgm:pt modelId="{20999556-BFA3-42B1-AABD-4EB739FE9575}" type="parTrans" cxnId="{96905D18-DCA3-4DA6-8A83-2B82530D1CAE}">
      <dgm:prSet/>
      <dgm:spPr/>
      <dgm:t>
        <a:bodyPr/>
        <a:lstStyle/>
        <a:p>
          <a:endParaRPr lang="en-US"/>
        </a:p>
      </dgm:t>
    </dgm:pt>
    <dgm:pt modelId="{2A5DFEDF-7D9B-4A34-BA36-629064D85B3B}" type="sibTrans" cxnId="{96905D18-DCA3-4DA6-8A83-2B82530D1CAE}">
      <dgm:prSet/>
      <dgm:spPr/>
      <dgm:t>
        <a:bodyPr/>
        <a:lstStyle/>
        <a:p>
          <a:endParaRPr lang="en-US"/>
        </a:p>
      </dgm:t>
    </dgm:pt>
    <dgm:pt modelId="{F7F5D783-655F-4E15-9D81-B2CDB49E9F65}">
      <dgm:prSet/>
      <dgm:spPr/>
      <dgm:t>
        <a:bodyPr/>
        <a:lstStyle/>
        <a:p>
          <a:r>
            <a:rPr lang="en-US" b="1"/>
            <a:t>التركيز على المهارات الإنسانية</a:t>
          </a:r>
          <a:endParaRPr lang="en-US"/>
        </a:p>
      </dgm:t>
    </dgm:pt>
    <dgm:pt modelId="{FF04CE79-06E6-40E1-B410-52B343B24A52}" type="parTrans" cxnId="{3A8DFFEA-DBE3-4724-A112-3E593644B5B4}">
      <dgm:prSet/>
      <dgm:spPr/>
      <dgm:t>
        <a:bodyPr/>
        <a:lstStyle/>
        <a:p>
          <a:endParaRPr lang="en-US"/>
        </a:p>
      </dgm:t>
    </dgm:pt>
    <dgm:pt modelId="{50ACED0E-6AD8-4E64-A4AB-B4CF621DFC56}" type="sibTrans" cxnId="{3A8DFFEA-DBE3-4724-A112-3E593644B5B4}">
      <dgm:prSet/>
      <dgm:spPr/>
      <dgm:t>
        <a:bodyPr/>
        <a:lstStyle/>
        <a:p>
          <a:endParaRPr lang="en-US"/>
        </a:p>
      </dgm:t>
    </dgm:pt>
    <dgm:pt modelId="{918B1127-D550-440C-95CB-529D5C6178A5}">
      <dgm:prSet/>
      <dgm:spPr/>
      <dgm:t>
        <a:bodyPr/>
        <a:lstStyle/>
        <a:p>
          <a:r>
            <a:rPr lang="en-US" b="1"/>
            <a:t>لماذا؟</a:t>
          </a:r>
          <a:r>
            <a:rPr lang="en-US"/>
            <a:t> لأن الذكاء الاصطناعي لا يمكنه استبدال المهارات الإنسانية مثل الإبداع، التفكير النقدي، والتعاطف.</a:t>
          </a:r>
        </a:p>
      </dgm:t>
    </dgm:pt>
    <dgm:pt modelId="{B6A2BDDD-8DFE-45A8-8A86-B1F1DDE72539}" type="parTrans" cxnId="{67F87EEC-EAEA-4806-9868-3FBA909104A4}">
      <dgm:prSet/>
      <dgm:spPr/>
      <dgm:t>
        <a:bodyPr/>
        <a:lstStyle/>
        <a:p>
          <a:endParaRPr lang="en-US"/>
        </a:p>
      </dgm:t>
    </dgm:pt>
    <dgm:pt modelId="{3B1FE4C3-618E-4DE0-81AE-346D18E19D77}" type="sibTrans" cxnId="{67F87EEC-EAEA-4806-9868-3FBA909104A4}">
      <dgm:prSet/>
      <dgm:spPr/>
      <dgm:t>
        <a:bodyPr/>
        <a:lstStyle/>
        <a:p>
          <a:endParaRPr lang="en-US"/>
        </a:p>
      </dgm:t>
    </dgm:pt>
    <dgm:pt modelId="{9F4B2338-0577-463D-BE99-CC30324CD6EB}">
      <dgm:prSet/>
      <dgm:spPr/>
      <dgm:t>
        <a:bodyPr/>
        <a:lstStyle/>
        <a:p>
          <a:r>
            <a:rPr lang="en-US"/>
            <a:t>الاستعداد لتغيرات سوق العمل</a:t>
          </a:r>
        </a:p>
      </dgm:t>
    </dgm:pt>
    <dgm:pt modelId="{AD0FD785-E27D-4DFB-89F2-A62DF283BC6F}" type="parTrans" cxnId="{65958505-17A5-44D4-B847-0DBBB2F62FD9}">
      <dgm:prSet/>
      <dgm:spPr/>
      <dgm:t>
        <a:bodyPr/>
        <a:lstStyle/>
        <a:p>
          <a:endParaRPr lang="en-US"/>
        </a:p>
      </dgm:t>
    </dgm:pt>
    <dgm:pt modelId="{39EA4244-73C7-4562-B4F6-E9C21AF71E6E}" type="sibTrans" cxnId="{65958505-17A5-44D4-B847-0DBBB2F62FD9}">
      <dgm:prSet/>
      <dgm:spPr/>
      <dgm:t>
        <a:bodyPr/>
        <a:lstStyle/>
        <a:p>
          <a:endParaRPr lang="en-US"/>
        </a:p>
      </dgm:t>
    </dgm:pt>
    <dgm:pt modelId="{F2A33410-D4F7-42D2-B1D7-22B1BB9207D3}">
      <dgm:prSet/>
      <dgm:spPr/>
      <dgm:t>
        <a:bodyPr/>
        <a:lstStyle/>
        <a:p>
          <a:r>
            <a:rPr lang="en-US"/>
            <a:t>لماذا؟ لأن بعض الوظائف ستختفي، وأخرى جديدة ستظهر.</a:t>
          </a:r>
        </a:p>
      </dgm:t>
    </dgm:pt>
    <dgm:pt modelId="{F28E548F-879B-48F4-A7C4-D57BEB00C489}" type="parTrans" cxnId="{8929D341-A0AE-46AC-8405-B8987FF91AA2}">
      <dgm:prSet/>
      <dgm:spPr/>
      <dgm:t>
        <a:bodyPr/>
        <a:lstStyle/>
        <a:p>
          <a:endParaRPr lang="en-US"/>
        </a:p>
      </dgm:t>
    </dgm:pt>
    <dgm:pt modelId="{9D5F86AF-33FC-4866-97B9-908CEB78DA1F}" type="sibTrans" cxnId="{8929D341-A0AE-46AC-8405-B8987FF91AA2}">
      <dgm:prSet/>
      <dgm:spPr/>
      <dgm:t>
        <a:bodyPr/>
        <a:lstStyle/>
        <a:p>
          <a:endParaRPr lang="en-US"/>
        </a:p>
      </dgm:t>
    </dgm:pt>
    <dgm:pt modelId="{7A30A3A7-6EB6-4540-A01D-3C5C3DB69255}" type="pres">
      <dgm:prSet presAssocID="{22DCA5F8-DF72-4D52-BEF3-5B499CDE6CA0}" presName="Name0" presStyleCnt="0">
        <dgm:presLayoutVars>
          <dgm:dir/>
          <dgm:resizeHandles val="exact"/>
        </dgm:presLayoutVars>
      </dgm:prSet>
      <dgm:spPr/>
    </dgm:pt>
    <dgm:pt modelId="{776CB1F7-12AC-47C3-98BD-503656F84070}" type="pres">
      <dgm:prSet presAssocID="{67BEBACD-0263-4F2A-9FEF-5A10C1D63722}" presName="node" presStyleLbl="node1" presStyleIdx="0" presStyleCnt="6">
        <dgm:presLayoutVars>
          <dgm:bulletEnabled val="1"/>
        </dgm:presLayoutVars>
      </dgm:prSet>
      <dgm:spPr/>
    </dgm:pt>
    <dgm:pt modelId="{39E48A92-AB95-4264-ACBE-D5F2C1DE08ED}" type="pres">
      <dgm:prSet presAssocID="{FEA7D8A4-D469-4A9D-93F8-AF5D60DCF7B4}" presName="sibTrans" presStyleLbl="sibTrans1D1" presStyleIdx="0" presStyleCnt="5"/>
      <dgm:spPr/>
    </dgm:pt>
    <dgm:pt modelId="{32643238-3AB9-43AA-A23C-E06702AE9191}" type="pres">
      <dgm:prSet presAssocID="{FEA7D8A4-D469-4A9D-93F8-AF5D60DCF7B4}" presName="connectorText" presStyleLbl="sibTrans1D1" presStyleIdx="0" presStyleCnt="5"/>
      <dgm:spPr/>
    </dgm:pt>
    <dgm:pt modelId="{981CBC25-8A83-47FF-90F1-5F32FACC3EB6}" type="pres">
      <dgm:prSet presAssocID="{3904F0E6-08C0-49A4-B429-01E0EF54EF43}" presName="node" presStyleLbl="node1" presStyleIdx="1" presStyleCnt="6">
        <dgm:presLayoutVars>
          <dgm:bulletEnabled val="1"/>
        </dgm:presLayoutVars>
      </dgm:prSet>
      <dgm:spPr/>
    </dgm:pt>
    <dgm:pt modelId="{641079DF-BCFD-43AB-B53C-C6A58FDA904D}" type="pres">
      <dgm:prSet presAssocID="{2A5DFEDF-7D9B-4A34-BA36-629064D85B3B}" presName="sibTrans" presStyleLbl="sibTrans1D1" presStyleIdx="1" presStyleCnt="5"/>
      <dgm:spPr/>
    </dgm:pt>
    <dgm:pt modelId="{225284A6-B49F-4E44-8D60-25EDE2B31B14}" type="pres">
      <dgm:prSet presAssocID="{2A5DFEDF-7D9B-4A34-BA36-629064D85B3B}" presName="connectorText" presStyleLbl="sibTrans1D1" presStyleIdx="1" presStyleCnt="5"/>
      <dgm:spPr/>
    </dgm:pt>
    <dgm:pt modelId="{65D6F7DF-EE9E-41AA-88AF-CB8467F80BA9}" type="pres">
      <dgm:prSet presAssocID="{F7F5D783-655F-4E15-9D81-B2CDB49E9F65}" presName="node" presStyleLbl="node1" presStyleIdx="2" presStyleCnt="6">
        <dgm:presLayoutVars>
          <dgm:bulletEnabled val="1"/>
        </dgm:presLayoutVars>
      </dgm:prSet>
      <dgm:spPr/>
    </dgm:pt>
    <dgm:pt modelId="{991F2AF0-1924-4C19-830E-18A58A95AAD0}" type="pres">
      <dgm:prSet presAssocID="{50ACED0E-6AD8-4E64-A4AB-B4CF621DFC56}" presName="sibTrans" presStyleLbl="sibTrans1D1" presStyleIdx="2" presStyleCnt="5"/>
      <dgm:spPr/>
    </dgm:pt>
    <dgm:pt modelId="{79F2D58F-D9EB-4C5E-B994-85E3EB2E30BA}" type="pres">
      <dgm:prSet presAssocID="{50ACED0E-6AD8-4E64-A4AB-B4CF621DFC56}" presName="connectorText" presStyleLbl="sibTrans1D1" presStyleIdx="2" presStyleCnt="5"/>
      <dgm:spPr/>
    </dgm:pt>
    <dgm:pt modelId="{DB05C692-0000-4D22-BCA1-A553C3DB2DA8}" type="pres">
      <dgm:prSet presAssocID="{918B1127-D550-440C-95CB-529D5C6178A5}" presName="node" presStyleLbl="node1" presStyleIdx="3" presStyleCnt="6">
        <dgm:presLayoutVars>
          <dgm:bulletEnabled val="1"/>
        </dgm:presLayoutVars>
      </dgm:prSet>
      <dgm:spPr/>
    </dgm:pt>
    <dgm:pt modelId="{74F973A5-4E5C-4E9A-8A77-011A5AD91573}" type="pres">
      <dgm:prSet presAssocID="{3B1FE4C3-618E-4DE0-81AE-346D18E19D77}" presName="sibTrans" presStyleLbl="sibTrans1D1" presStyleIdx="3" presStyleCnt="5"/>
      <dgm:spPr/>
    </dgm:pt>
    <dgm:pt modelId="{74735162-F2F5-4054-8570-F2B3F5E3B07D}" type="pres">
      <dgm:prSet presAssocID="{3B1FE4C3-618E-4DE0-81AE-346D18E19D77}" presName="connectorText" presStyleLbl="sibTrans1D1" presStyleIdx="3" presStyleCnt="5"/>
      <dgm:spPr/>
    </dgm:pt>
    <dgm:pt modelId="{C2379B06-917C-47CA-8BA4-8C7600D0A9E2}" type="pres">
      <dgm:prSet presAssocID="{9F4B2338-0577-463D-BE99-CC30324CD6EB}" presName="node" presStyleLbl="node1" presStyleIdx="4" presStyleCnt="6">
        <dgm:presLayoutVars>
          <dgm:bulletEnabled val="1"/>
        </dgm:presLayoutVars>
      </dgm:prSet>
      <dgm:spPr/>
    </dgm:pt>
    <dgm:pt modelId="{458AFFAB-B6F1-4DB5-BE5E-0FC13FF457D5}" type="pres">
      <dgm:prSet presAssocID="{39EA4244-73C7-4562-B4F6-E9C21AF71E6E}" presName="sibTrans" presStyleLbl="sibTrans1D1" presStyleIdx="4" presStyleCnt="5"/>
      <dgm:spPr/>
    </dgm:pt>
    <dgm:pt modelId="{2BFD6B5C-3044-4D93-BF90-EB8BEA9FB705}" type="pres">
      <dgm:prSet presAssocID="{39EA4244-73C7-4562-B4F6-E9C21AF71E6E}" presName="connectorText" presStyleLbl="sibTrans1D1" presStyleIdx="4" presStyleCnt="5"/>
      <dgm:spPr/>
    </dgm:pt>
    <dgm:pt modelId="{AC8315BF-895D-49BD-A8AE-3C5723E80EC5}" type="pres">
      <dgm:prSet presAssocID="{F2A33410-D4F7-42D2-B1D7-22B1BB9207D3}" presName="node" presStyleLbl="node1" presStyleIdx="5" presStyleCnt="6">
        <dgm:presLayoutVars>
          <dgm:bulletEnabled val="1"/>
        </dgm:presLayoutVars>
      </dgm:prSet>
      <dgm:spPr/>
    </dgm:pt>
  </dgm:ptLst>
  <dgm:cxnLst>
    <dgm:cxn modelId="{7624B103-2948-4488-804D-238C5E050F5D}" srcId="{22DCA5F8-DF72-4D52-BEF3-5B499CDE6CA0}" destId="{67BEBACD-0263-4F2A-9FEF-5A10C1D63722}" srcOrd="0" destOrd="0" parTransId="{506046E6-53EA-4C02-8173-BBC94824DD77}" sibTransId="{FEA7D8A4-D469-4A9D-93F8-AF5D60DCF7B4}"/>
    <dgm:cxn modelId="{65958505-17A5-44D4-B847-0DBBB2F62FD9}" srcId="{22DCA5F8-DF72-4D52-BEF3-5B499CDE6CA0}" destId="{9F4B2338-0577-463D-BE99-CC30324CD6EB}" srcOrd="4" destOrd="0" parTransId="{AD0FD785-E27D-4DFB-89F2-A62DF283BC6F}" sibTransId="{39EA4244-73C7-4562-B4F6-E9C21AF71E6E}"/>
    <dgm:cxn modelId="{53BEEE05-5DD6-40DB-BD87-2BBD972A29B9}" type="presOf" srcId="{39EA4244-73C7-4562-B4F6-E9C21AF71E6E}" destId="{458AFFAB-B6F1-4DB5-BE5E-0FC13FF457D5}" srcOrd="0" destOrd="0" presId="urn:microsoft.com/office/officeart/2016/7/layout/RepeatingBendingProcessNew"/>
    <dgm:cxn modelId="{A11D9207-4B95-44F0-9855-AC50C921F70F}" type="presOf" srcId="{67BEBACD-0263-4F2A-9FEF-5A10C1D63722}" destId="{776CB1F7-12AC-47C3-98BD-503656F84070}" srcOrd="0" destOrd="0" presId="urn:microsoft.com/office/officeart/2016/7/layout/RepeatingBendingProcessNew"/>
    <dgm:cxn modelId="{2B694F0E-7ACA-4259-A839-EB5D1CDEBB0F}" type="presOf" srcId="{F7F5D783-655F-4E15-9D81-B2CDB49E9F65}" destId="{65D6F7DF-EE9E-41AA-88AF-CB8467F80BA9}" srcOrd="0" destOrd="0" presId="urn:microsoft.com/office/officeart/2016/7/layout/RepeatingBendingProcessNew"/>
    <dgm:cxn modelId="{96905D18-DCA3-4DA6-8A83-2B82530D1CAE}" srcId="{22DCA5F8-DF72-4D52-BEF3-5B499CDE6CA0}" destId="{3904F0E6-08C0-49A4-B429-01E0EF54EF43}" srcOrd="1" destOrd="0" parTransId="{20999556-BFA3-42B1-AABD-4EB739FE9575}" sibTransId="{2A5DFEDF-7D9B-4A34-BA36-629064D85B3B}"/>
    <dgm:cxn modelId="{D4E6BA20-AB38-4DCF-B157-52C24DDA802D}" type="presOf" srcId="{22DCA5F8-DF72-4D52-BEF3-5B499CDE6CA0}" destId="{7A30A3A7-6EB6-4540-A01D-3C5C3DB69255}" srcOrd="0" destOrd="0" presId="urn:microsoft.com/office/officeart/2016/7/layout/RepeatingBendingProcessNew"/>
    <dgm:cxn modelId="{8FAB0C28-40A7-4D9F-AB47-25A8681D1F9E}" type="presOf" srcId="{50ACED0E-6AD8-4E64-A4AB-B4CF621DFC56}" destId="{991F2AF0-1924-4C19-830E-18A58A95AAD0}" srcOrd="0" destOrd="0" presId="urn:microsoft.com/office/officeart/2016/7/layout/RepeatingBendingProcessNew"/>
    <dgm:cxn modelId="{7259B22B-9C61-44DE-A666-95A177D1B350}" type="presOf" srcId="{FEA7D8A4-D469-4A9D-93F8-AF5D60DCF7B4}" destId="{39E48A92-AB95-4264-ACBE-D5F2C1DE08ED}" srcOrd="0" destOrd="0" presId="urn:microsoft.com/office/officeart/2016/7/layout/RepeatingBendingProcessNew"/>
    <dgm:cxn modelId="{B305D65C-48AE-48CF-A75D-65C23769A8A3}" type="presOf" srcId="{918B1127-D550-440C-95CB-529D5C6178A5}" destId="{DB05C692-0000-4D22-BCA1-A553C3DB2DA8}" srcOrd="0" destOrd="0" presId="urn:microsoft.com/office/officeart/2016/7/layout/RepeatingBendingProcessNew"/>
    <dgm:cxn modelId="{8929D341-A0AE-46AC-8405-B8987FF91AA2}" srcId="{22DCA5F8-DF72-4D52-BEF3-5B499CDE6CA0}" destId="{F2A33410-D4F7-42D2-B1D7-22B1BB9207D3}" srcOrd="5" destOrd="0" parTransId="{F28E548F-879B-48F4-A7C4-D57BEB00C489}" sibTransId="{9D5F86AF-33FC-4866-97B9-908CEB78DA1F}"/>
    <dgm:cxn modelId="{BCDA4045-E124-4A62-B463-CA07A212DFB3}" type="presOf" srcId="{2A5DFEDF-7D9B-4A34-BA36-629064D85B3B}" destId="{641079DF-BCFD-43AB-B53C-C6A58FDA904D}" srcOrd="0" destOrd="0" presId="urn:microsoft.com/office/officeart/2016/7/layout/RepeatingBendingProcessNew"/>
    <dgm:cxn modelId="{17299957-9027-4364-A0C5-BEB7D41CE7C6}" type="presOf" srcId="{F2A33410-D4F7-42D2-B1D7-22B1BB9207D3}" destId="{AC8315BF-895D-49BD-A8AE-3C5723E80EC5}" srcOrd="0" destOrd="0" presId="urn:microsoft.com/office/officeart/2016/7/layout/RepeatingBendingProcessNew"/>
    <dgm:cxn modelId="{5DF28D97-BFB7-4C10-9584-C5CC33E5AE5D}" type="presOf" srcId="{FEA7D8A4-D469-4A9D-93F8-AF5D60DCF7B4}" destId="{32643238-3AB9-43AA-A23C-E06702AE9191}" srcOrd="1" destOrd="0" presId="urn:microsoft.com/office/officeart/2016/7/layout/RepeatingBendingProcessNew"/>
    <dgm:cxn modelId="{6B0E0AAF-20DE-491C-9075-539123ECB2C5}" type="presOf" srcId="{39EA4244-73C7-4562-B4F6-E9C21AF71E6E}" destId="{2BFD6B5C-3044-4D93-BF90-EB8BEA9FB705}" srcOrd="1" destOrd="0" presId="urn:microsoft.com/office/officeart/2016/7/layout/RepeatingBendingProcessNew"/>
    <dgm:cxn modelId="{FD2C3BBA-FC94-4F96-93AC-E3091EF160D2}" type="presOf" srcId="{9F4B2338-0577-463D-BE99-CC30324CD6EB}" destId="{C2379B06-917C-47CA-8BA4-8C7600D0A9E2}" srcOrd="0" destOrd="0" presId="urn:microsoft.com/office/officeart/2016/7/layout/RepeatingBendingProcessNew"/>
    <dgm:cxn modelId="{4E8017C9-64A8-4754-8DB5-A29C5C8BC10E}" type="presOf" srcId="{50ACED0E-6AD8-4E64-A4AB-B4CF621DFC56}" destId="{79F2D58F-D9EB-4C5E-B994-85E3EB2E30BA}" srcOrd="1" destOrd="0" presId="urn:microsoft.com/office/officeart/2016/7/layout/RepeatingBendingProcessNew"/>
    <dgm:cxn modelId="{C93CD1CF-625D-4236-987A-9A109A761031}" type="presOf" srcId="{3904F0E6-08C0-49A4-B429-01E0EF54EF43}" destId="{981CBC25-8A83-47FF-90F1-5F32FACC3EB6}" srcOrd="0" destOrd="0" presId="urn:microsoft.com/office/officeart/2016/7/layout/RepeatingBendingProcessNew"/>
    <dgm:cxn modelId="{C31C0AD2-8CDC-494F-84F0-D5B2E9751DDF}" type="presOf" srcId="{3B1FE4C3-618E-4DE0-81AE-346D18E19D77}" destId="{74F973A5-4E5C-4E9A-8A77-011A5AD91573}" srcOrd="0" destOrd="0" presId="urn:microsoft.com/office/officeart/2016/7/layout/RepeatingBendingProcessNew"/>
    <dgm:cxn modelId="{3A8DFFEA-DBE3-4724-A112-3E593644B5B4}" srcId="{22DCA5F8-DF72-4D52-BEF3-5B499CDE6CA0}" destId="{F7F5D783-655F-4E15-9D81-B2CDB49E9F65}" srcOrd="2" destOrd="0" parTransId="{FF04CE79-06E6-40E1-B410-52B343B24A52}" sibTransId="{50ACED0E-6AD8-4E64-A4AB-B4CF621DFC56}"/>
    <dgm:cxn modelId="{67F87EEC-EAEA-4806-9868-3FBA909104A4}" srcId="{22DCA5F8-DF72-4D52-BEF3-5B499CDE6CA0}" destId="{918B1127-D550-440C-95CB-529D5C6178A5}" srcOrd="3" destOrd="0" parTransId="{B6A2BDDD-8DFE-45A8-8A86-B1F1DDE72539}" sibTransId="{3B1FE4C3-618E-4DE0-81AE-346D18E19D77}"/>
    <dgm:cxn modelId="{1F58EAF6-505E-4764-AA98-C6CBAB561D7B}" type="presOf" srcId="{2A5DFEDF-7D9B-4A34-BA36-629064D85B3B}" destId="{225284A6-B49F-4E44-8D60-25EDE2B31B14}" srcOrd="1" destOrd="0" presId="urn:microsoft.com/office/officeart/2016/7/layout/RepeatingBendingProcessNew"/>
    <dgm:cxn modelId="{02F0D3F9-D004-4B1D-9192-0B76E20C1807}" type="presOf" srcId="{3B1FE4C3-618E-4DE0-81AE-346D18E19D77}" destId="{74735162-F2F5-4054-8570-F2B3F5E3B07D}" srcOrd="1" destOrd="0" presId="urn:microsoft.com/office/officeart/2016/7/layout/RepeatingBendingProcessNew"/>
    <dgm:cxn modelId="{1FCF16FA-A8D0-4679-86E3-55DAC3FD8FB3}" type="presParOf" srcId="{7A30A3A7-6EB6-4540-A01D-3C5C3DB69255}" destId="{776CB1F7-12AC-47C3-98BD-503656F84070}" srcOrd="0" destOrd="0" presId="urn:microsoft.com/office/officeart/2016/7/layout/RepeatingBendingProcessNew"/>
    <dgm:cxn modelId="{8FADAFE8-2E71-4AD7-BDD8-69D5AC3118E1}" type="presParOf" srcId="{7A30A3A7-6EB6-4540-A01D-3C5C3DB69255}" destId="{39E48A92-AB95-4264-ACBE-D5F2C1DE08ED}" srcOrd="1" destOrd="0" presId="urn:microsoft.com/office/officeart/2016/7/layout/RepeatingBendingProcessNew"/>
    <dgm:cxn modelId="{7DB903AA-9796-4742-8B61-A26889088371}" type="presParOf" srcId="{39E48A92-AB95-4264-ACBE-D5F2C1DE08ED}" destId="{32643238-3AB9-43AA-A23C-E06702AE9191}" srcOrd="0" destOrd="0" presId="urn:microsoft.com/office/officeart/2016/7/layout/RepeatingBendingProcessNew"/>
    <dgm:cxn modelId="{915289B9-A7AF-4618-A476-573EFCD62A88}" type="presParOf" srcId="{7A30A3A7-6EB6-4540-A01D-3C5C3DB69255}" destId="{981CBC25-8A83-47FF-90F1-5F32FACC3EB6}" srcOrd="2" destOrd="0" presId="urn:microsoft.com/office/officeart/2016/7/layout/RepeatingBendingProcessNew"/>
    <dgm:cxn modelId="{30133E2E-A4B4-4EA6-B52B-318DB73FF5BE}" type="presParOf" srcId="{7A30A3A7-6EB6-4540-A01D-3C5C3DB69255}" destId="{641079DF-BCFD-43AB-B53C-C6A58FDA904D}" srcOrd="3" destOrd="0" presId="urn:microsoft.com/office/officeart/2016/7/layout/RepeatingBendingProcessNew"/>
    <dgm:cxn modelId="{B0328587-AD8A-4C41-8EF6-521255C84700}" type="presParOf" srcId="{641079DF-BCFD-43AB-B53C-C6A58FDA904D}" destId="{225284A6-B49F-4E44-8D60-25EDE2B31B14}" srcOrd="0" destOrd="0" presId="urn:microsoft.com/office/officeart/2016/7/layout/RepeatingBendingProcessNew"/>
    <dgm:cxn modelId="{519F39AB-EC97-48B2-92CA-2C0930E21A21}" type="presParOf" srcId="{7A30A3A7-6EB6-4540-A01D-3C5C3DB69255}" destId="{65D6F7DF-EE9E-41AA-88AF-CB8467F80BA9}" srcOrd="4" destOrd="0" presId="urn:microsoft.com/office/officeart/2016/7/layout/RepeatingBendingProcessNew"/>
    <dgm:cxn modelId="{34CD75A4-408C-48D5-9485-88B80A0A5F35}" type="presParOf" srcId="{7A30A3A7-6EB6-4540-A01D-3C5C3DB69255}" destId="{991F2AF0-1924-4C19-830E-18A58A95AAD0}" srcOrd="5" destOrd="0" presId="urn:microsoft.com/office/officeart/2016/7/layout/RepeatingBendingProcessNew"/>
    <dgm:cxn modelId="{ECFA5EBB-56B7-48CC-BFAA-8F48870A473E}" type="presParOf" srcId="{991F2AF0-1924-4C19-830E-18A58A95AAD0}" destId="{79F2D58F-D9EB-4C5E-B994-85E3EB2E30BA}" srcOrd="0" destOrd="0" presId="urn:microsoft.com/office/officeart/2016/7/layout/RepeatingBendingProcessNew"/>
    <dgm:cxn modelId="{A9216FDE-D0E2-4556-AE3C-209D203F4EF5}" type="presParOf" srcId="{7A30A3A7-6EB6-4540-A01D-3C5C3DB69255}" destId="{DB05C692-0000-4D22-BCA1-A553C3DB2DA8}" srcOrd="6" destOrd="0" presId="urn:microsoft.com/office/officeart/2016/7/layout/RepeatingBendingProcessNew"/>
    <dgm:cxn modelId="{1C6AD7D4-145F-42A8-ADB8-7B0AFA736D58}" type="presParOf" srcId="{7A30A3A7-6EB6-4540-A01D-3C5C3DB69255}" destId="{74F973A5-4E5C-4E9A-8A77-011A5AD91573}" srcOrd="7" destOrd="0" presId="urn:microsoft.com/office/officeart/2016/7/layout/RepeatingBendingProcessNew"/>
    <dgm:cxn modelId="{488825AC-03E1-498B-9E9D-E14355AC32FB}" type="presParOf" srcId="{74F973A5-4E5C-4E9A-8A77-011A5AD91573}" destId="{74735162-F2F5-4054-8570-F2B3F5E3B07D}" srcOrd="0" destOrd="0" presId="urn:microsoft.com/office/officeart/2016/7/layout/RepeatingBendingProcessNew"/>
    <dgm:cxn modelId="{6BB72859-9930-43DF-A203-18B57513C037}" type="presParOf" srcId="{7A30A3A7-6EB6-4540-A01D-3C5C3DB69255}" destId="{C2379B06-917C-47CA-8BA4-8C7600D0A9E2}" srcOrd="8" destOrd="0" presId="urn:microsoft.com/office/officeart/2016/7/layout/RepeatingBendingProcessNew"/>
    <dgm:cxn modelId="{0DD59BF9-19C3-463B-89D2-60959E9B9D50}" type="presParOf" srcId="{7A30A3A7-6EB6-4540-A01D-3C5C3DB69255}" destId="{458AFFAB-B6F1-4DB5-BE5E-0FC13FF457D5}" srcOrd="9" destOrd="0" presId="urn:microsoft.com/office/officeart/2016/7/layout/RepeatingBendingProcessNew"/>
    <dgm:cxn modelId="{256706DA-1594-42B8-80AC-F3DA99CC0B7D}" type="presParOf" srcId="{458AFFAB-B6F1-4DB5-BE5E-0FC13FF457D5}" destId="{2BFD6B5C-3044-4D93-BF90-EB8BEA9FB705}" srcOrd="0" destOrd="0" presId="urn:microsoft.com/office/officeart/2016/7/layout/RepeatingBendingProcessNew"/>
    <dgm:cxn modelId="{DC1E0D6F-AA3C-42D0-89CE-18EFE30F45F3}" type="presParOf" srcId="{7A30A3A7-6EB6-4540-A01D-3C5C3DB69255}" destId="{AC8315BF-895D-49BD-A8AE-3C5723E80EC5}"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431A67-BD61-4F65-892A-2510712DDD70}">
      <dsp:nvSpPr>
        <dsp:cNvPr id="0" name=""/>
        <dsp:cNvSpPr/>
      </dsp:nvSpPr>
      <dsp:spPr>
        <a:xfrm>
          <a:off x="0" y="0"/>
          <a:ext cx="9197340" cy="1120139"/>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الذكاء الاصطناعي هو فرع من فروع علوم الكمبيوتر يهدف إلى إنشاء أنظمة قادرة على أداء</a:t>
          </a:r>
        </a:p>
      </dsp:txBody>
      <dsp:txXfrm>
        <a:off x="32808" y="32808"/>
        <a:ext cx="7988621" cy="1054523"/>
      </dsp:txXfrm>
    </dsp:sp>
    <dsp:sp modelId="{56F41B4D-F935-4465-8728-1F04183F41BA}">
      <dsp:nvSpPr>
        <dsp:cNvPr id="0" name=""/>
        <dsp:cNvSpPr/>
      </dsp:nvSpPr>
      <dsp:spPr>
        <a:xfrm>
          <a:off x="811529" y="1306829"/>
          <a:ext cx="9197340" cy="1120139"/>
        </a:xfrm>
        <a:prstGeom prst="roundRect">
          <a:avLst>
            <a:gd name="adj" fmla="val 10000"/>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مهام تتطلب ذكاءً بشريًا، مثل التعلم، التفكير، اتخاذ القرارات، والتعرف على الأنماط</a:t>
          </a:r>
        </a:p>
      </dsp:txBody>
      <dsp:txXfrm>
        <a:off x="844337" y="1339637"/>
        <a:ext cx="7592103" cy="1054523"/>
      </dsp:txXfrm>
    </dsp:sp>
    <dsp:sp modelId="{3D0F9BE6-D370-430A-A2A2-3C9BB23CB17F}">
      <dsp:nvSpPr>
        <dsp:cNvPr id="0" name=""/>
        <dsp:cNvSpPr/>
      </dsp:nvSpPr>
      <dsp:spPr>
        <a:xfrm>
          <a:off x="1623059" y="2613659"/>
          <a:ext cx="9197340" cy="1120139"/>
        </a:xfrm>
        <a:prstGeom prst="roundRect">
          <a:avLst>
            <a:gd name="adj" fmla="val 10000"/>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هو قدرة الآلات على محاكاة الذكاء البشري في التعلم، اتخاذ القرارات، وحل المشكلات</a:t>
          </a:r>
        </a:p>
      </dsp:txBody>
      <dsp:txXfrm>
        <a:off x="1655867" y="2646467"/>
        <a:ext cx="7592103" cy="1054523"/>
      </dsp:txXfrm>
    </dsp:sp>
    <dsp:sp modelId="{B6DD2EB8-2484-47E7-B312-589A74323285}">
      <dsp:nvSpPr>
        <dsp:cNvPr id="0" name=""/>
        <dsp:cNvSpPr/>
      </dsp:nvSpPr>
      <dsp:spPr>
        <a:xfrm>
          <a:off x="8469249" y="849439"/>
          <a:ext cx="728090" cy="728090"/>
        </a:xfrm>
        <a:prstGeom prst="downArrow">
          <a:avLst>
            <a:gd name="adj1" fmla="val 55000"/>
            <a:gd name="adj2" fmla="val 45000"/>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633069" y="849439"/>
        <a:ext cx="400450" cy="547888"/>
      </dsp:txXfrm>
    </dsp:sp>
    <dsp:sp modelId="{4E8AD740-9D3F-42CD-B502-BA845E39A5FD}">
      <dsp:nvSpPr>
        <dsp:cNvPr id="0" name=""/>
        <dsp:cNvSpPr/>
      </dsp:nvSpPr>
      <dsp:spPr>
        <a:xfrm>
          <a:off x="9280779" y="2148801"/>
          <a:ext cx="728090" cy="728090"/>
        </a:xfrm>
        <a:prstGeom prst="downArrow">
          <a:avLst>
            <a:gd name="adj1" fmla="val 55000"/>
            <a:gd name="adj2" fmla="val 45000"/>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9444599" y="2148801"/>
        <a:ext cx="400450" cy="5478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AF9452-21CE-47B9-A575-3EBF96DA534C}">
      <dsp:nvSpPr>
        <dsp:cNvPr id="0" name=""/>
        <dsp:cNvSpPr/>
      </dsp:nvSpPr>
      <dsp:spPr>
        <a:xfrm>
          <a:off x="3082131" y="0"/>
          <a:ext cx="4351338" cy="4351338"/>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8BD22-3557-4B86-9AE1-833AF6E29559}">
      <dsp:nvSpPr>
        <dsp:cNvPr id="0" name=""/>
        <dsp:cNvSpPr/>
      </dsp:nvSpPr>
      <dsp:spPr>
        <a:xfrm>
          <a:off x="3495508" y="413377"/>
          <a:ext cx="1697021" cy="1697021"/>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زيادة الكفاءة والإنتاجية.</a:t>
          </a:r>
        </a:p>
      </dsp:txBody>
      <dsp:txXfrm>
        <a:off x="3578350" y="496219"/>
        <a:ext cx="1531337" cy="1531337"/>
      </dsp:txXfrm>
    </dsp:sp>
    <dsp:sp modelId="{4F02CE36-18FA-43F0-BEEE-C3E818E17328}">
      <dsp:nvSpPr>
        <dsp:cNvPr id="0" name=""/>
        <dsp:cNvSpPr/>
      </dsp:nvSpPr>
      <dsp:spPr>
        <a:xfrm>
          <a:off x="5323070" y="413377"/>
          <a:ext cx="1697021" cy="1697021"/>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تحسين دقة القرارات.</a:t>
          </a:r>
        </a:p>
      </dsp:txBody>
      <dsp:txXfrm>
        <a:off x="5405912" y="496219"/>
        <a:ext cx="1531337" cy="1531337"/>
      </dsp:txXfrm>
    </dsp:sp>
    <dsp:sp modelId="{B3183D99-0C4B-42F2-9B89-66B75D026313}">
      <dsp:nvSpPr>
        <dsp:cNvPr id="0" name=""/>
        <dsp:cNvSpPr/>
      </dsp:nvSpPr>
      <dsp:spPr>
        <a:xfrm>
          <a:off x="3495508" y="2240939"/>
          <a:ext cx="1697021" cy="1697021"/>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توفير الوقت والجهد.</a:t>
          </a:r>
        </a:p>
      </dsp:txBody>
      <dsp:txXfrm>
        <a:off x="3578350" y="2323781"/>
        <a:ext cx="1531337" cy="1531337"/>
      </dsp:txXfrm>
    </dsp:sp>
    <dsp:sp modelId="{A9B9038B-E16F-4B78-865E-5C3F034B2205}">
      <dsp:nvSpPr>
        <dsp:cNvPr id="0" name=""/>
        <dsp:cNvSpPr/>
      </dsp:nvSpPr>
      <dsp:spPr>
        <a:xfrm>
          <a:off x="5323070" y="2240939"/>
          <a:ext cx="1697021" cy="1697021"/>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تطوير حلول مبتكرة لمشكلات معقدة.</a:t>
          </a:r>
        </a:p>
      </dsp:txBody>
      <dsp:txXfrm>
        <a:off x="5405912" y="2323781"/>
        <a:ext cx="1531337" cy="15313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48A92-AB95-4264-ACBE-D5F2C1DE08ED}">
      <dsp:nvSpPr>
        <dsp:cNvPr id="0" name=""/>
        <dsp:cNvSpPr/>
      </dsp:nvSpPr>
      <dsp:spPr>
        <a:xfrm>
          <a:off x="2614981" y="709129"/>
          <a:ext cx="546965" cy="91440"/>
        </a:xfrm>
        <a:custGeom>
          <a:avLst/>
          <a:gdLst/>
          <a:ahLst/>
          <a:cxnLst/>
          <a:rect l="0" t="0" r="0" b="0"/>
          <a:pathLst>
            <a:path>
              <a:moveTo>
                <a:pt x="0" y="45720"/>
              </a:moveTo>
              <a:lnTo>
                <a:pt x="546965"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751961"/>
        <a:ext cx="28878" cy="5775"/>
      </dsp:txXfrm>
    </dsp:sp>
    <dsp:sp modelId="{776CB1F7-12AC-47C3-98BD-503656F84070}">
      <dsp:nvSpPr>
        <dsp:cNvPr id="0" name=""/>
        <dsp:cNvSpPr/>
      </dsp:nvSpPr>
      <dsp:spPr>
        <a:xfrm>
          <a:off x="105624" y="1502"/>
          <a:ext cx="2511156" cy="150669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844550">
            <a:lnSpc>
              <a:spcPct val="90000"/>
            </a:lnSpc>
            <a:spcBef>
              <a:spcPct val="0"/>
            </a:spcBef>
            <a:spcAft>
              <a:spcPct val="35000"/>
            </a:spcAft>
            <a:buNone/>
          </a:pPr>
          <a:r>
            <a:rPr lang="en-US" sz="1900" kern="1200"/>
            <a:t>التعلّم المستمر</a:t>
          </a:r>
        </a:p>
      </dsp:txBody>
      <dsp:txXfrm>
        <a:off x="105624" y="1502"/>
        <a:ext cx="2511156" cy="1506693"/>
      </dsp:txXfrm>
    </dsp:sp>
    <dsp:sp modelId="{641079DF-BCFD-43AB-B53C-C6A58FDA904D}">
      <dsp:nvSpPr>
        <dsp:cNvPr id="0" name=""/>
        <dsp:cNvSpPr/>
      </dsp:nvSpPr>
      <dsp:spPr>
        <a:xfrm>
          <a:off x="1361202" y="1506396"/>
          <a:ext cx="3088722" cy="546965"/>
        </a:xfrm>
        <a:custGeom>
          <a:avLst/>
          <a:gdLst/>
          <a:ahLst/>
          <a:cxnLst/>
          <a:rect l="0" t="0" r="0" b="0"/>
          <a:pathLst>
            <a:path>
              <a:moveTo>
                <a:pt x="3088722" y="0"/>
              </a:moveTo>
              <a:lnTo>
                <a:pt x="3088722" y="290582"/>
              </a:lnTo>
              <a:lnTo>
                <a:pt x="0" y="290582"/>
              </a:lnTo>
              <a:lnTo>
                <a:pt x="0" y="546965"/>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007" y="1776991"/>
        <a:ext cx="157112" cy="5775"/>
      </dsp:txXfrm>
    </dsp:sp>
    <dsp:sp modelId="{981CBC25-8A83-47FF-90F1-5F32FACC3EB6}">
      <dsp:nvSpPr>
        <dsp:cNvPr id="0" name=""/>
        <dsp:cNvSpPr/>
      </dsp:nvSpPr>
      <dsp:spPr>
        <a:xfrm>
          <a:off x="3194346" y="1502"/>
          <a:ext cx="2511156" cy="150669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844550">
            <a:lnSpc>
              <a:spcPct val="90000"/>
            </a:lnSpc>
            <a:spcBef>
              <a:spcPct val="0"/>
            </a:spcBef>
            <a:spcAft>
              <a:spcPct val="35000"/>
            </a:spcAft>
            <a:buNone/>
          </a:pPr>
          <a:r>
            <a:rPr lang="en-US" sz="1900" kern="1200"/>
            <a:t>ابقَ على اطلاع بأحدث التطورات من خلال قراءة المقالات والأبحاث.</a:t>
          </a:r>
          <a:br>
            <a:rPr lang="en-US" sz="1900" kern="1200"/>
          </a:br>
          <a:endParaRPr lang="en-US" sz="1900" kern="1200"/>
        </a:p>
      </dsp:txBody>
      <dsp:txXfrm>
        <a:off x="3194346" y="1502"/>
        <a:ext cx="2511156" cy="1506693"/>
      </dsp:txXfrm>
    </dsp:sp>
    <dsp:sp modelId="{991F2AF0-1924-4C19-830E-18A58A95AAD0}">
      <dsp:nvSpPr>
        <dsp:cNvPr id="0" name=""/>
        <dsp:cNvSpPr/>
      </dsp:nvSpPr>
      <dsp:spPr>
        <a:xfrm>
          <a:off x="2614981" y="2793389"/>
          <a:ext cx="546965" cy="91440"/>
        </a:xfrm>
        <a:custGeom>
          <a:avLst/>
          <a:gdLst/>
          <a:ahLst/>
          <a:cxnLst/>
          <a:rect l="0" t="0" r="0" b="0"/>
          <a:pathLst>
            <a:path>
              <a:moveTo>
                <a:pt x="0" y="45720"/>
              </a:moveTo>
              <a:lnTo>
                <a:pt x="546965"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2836221"/>
        <a:ext cx="28878" cy="5775"/>
      </dsp:txXfrm>
    </dsp:sp>
    <dsp:sp modelId="{65D6F7DF-EE9E-41AA-88AF-CB8467F80BA9}">
      <dsp:nvSpPr>
        <dsp:cNvPr id="0" name=""/>
        <dsp:cNvSpPr/>
      </dsp:nvSpPr>
      <dsp:spPr>
        <a:xfrm>
          <a:off x="105624" y="2085762"/>
          <a:ext cx="2511156" cy="150669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844550">
            <a:lnSpc>
              <a:spcPct val="90000"/>
            </a:lnSpc>
            <a:spcBef>
              <a:spcPct val="0"/>
            </a:spcBef>
            <a:spcAft>
              <a:spcPct val="35000"/>
            </a:spcAft>
            <a:buNone/>
          </a:pPr>
          <a:r>
            <a:rPr lang="en-US" sz="1900" b="1" kern="1200"/>
            <a:t>التركيز على المهارات الإنسانية</a:t>
          </a:r>
          <a:endParaRPr lang="en-US" sz="1900" kern="1200"/>
        </a:p>
      </dsp:txBody>
      <dsp:txXfrm>
        <a:off x="105624" y="2085762"/>
        <a:ext cx="2511156" cy="1506693"/>
      </dsp:txXfrm>
    </dsp:sp>
    <dsp:sp modelId="{74F973A5-4E5C-4E9A-8A77-011A5AD91573}">
      <dsp:nvSpPr>
        <dsp:cNvPr id="0" name=""/>
        <dsp:cNvSpPr/>
      </dsp:nvSpPr>
      <dsp:spPr>
        <a:xfrm>
          <a:off x="1361202" y="3590656"/>
          <a:ext cx="3088722" cy="546965"/>
        </a:xfrm>
        <a:custGeom>
          <a:avLst/>
          <a:gdLst/>
          <a:ahLst/>
          <a:cxnLst/>
          <a:rect l="0" t="0" r="0" b="0"/>
          <a:pathLst>
            <a:path>
              <a:moveTo>
                <a:pt x="3088722" y="0"/>
              </a:moveTo>
              <a:lnTo>
                <a:pt x="3088722" y="290582"/>
              </a:lnTo>
              <a:lnTo>
                <a:pt x="0" y="290582"/>
              </a:lnTo>
              <a:lnTo>
                <a:pt x="0" y="546965"/>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27007" y="3861251"/>
        <a:ext cx="157112" cy="5775"/>
      </dsp:txXfrm>
    </dsp:sp>
    <dsp:sp modelId="{DB05C692-0000-4D22-BCA1-A553C3DB2DA8}">
      <dsp:nvSpPr>
        <dsp:cNvPr id="0" name=""/>
        <dsp:cNvSpPr/>
      </dsp:nvSpPr>
      <dsp:spPr>
        <a:xfrm>
          <a:off x="3194346" y="2085762"/>
          <a:ext cx="2511156" cy="150669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844550">
            <a:lnSpc>
              <a:spcPct val="90000"/>
            </a:lnSpc>
            <a:spcBef>
              <a:spcPct val="0"/>
            </a:spcBef>
            <a:spcAft>
              <a:spcPct val="35000"/>
            </a:spcAft>
            <a:buNone/>
          </a:pPr>
          <a:r>
            <a:rPr lang="en-US" sz="1900" b="1" kern="1200"/>
            <a:t>لماذا؟</a:t>
          </a:r>
          <a:r>
            <a:rPr lang="en-US" sz="1900" kern="1200"/>
            <a:t> لأن الذكاء الاصطناعي لا يمكنه استبدال المهارات الإنسانية مثل الإبداع، التفكير النقدي، والتعاطف.</a:t>
          </a:r>
        </a:p>
      </dsp:txBody>
      <dsp:txXfrm>
        <a:off x="3194346" y="2085762"/>
        <a:ext cx="2511156" cy="1506693"/>
      </dsp:txXfrm>
    </dsp:sp>
    <dsp:sp modelId="{458AFFAB-B6F1-4DB5-BE5E-0FC13FF457D5}">
      <dsp:nvSpPr>
        <dsp:cNvPr id="0" name=""/>
        <dsp:cNvSpPr/>
      </dsp:nvSpPr>
      <dsp:spPr>
        <a:xfrm>
          <a:off x="2614981" y="4877649"/>
          <a:ext cx="546965" cy="91440"/>
        </a:xfrm>
        <a:custGeom>
          <a:avLst/>
          <a:gdLst/>
          <a:ahLst/>
          <a:cxnLst/>
          <a:rect l="0" t="0" r="0" b="0"/>
          <a:pathLst>
            <a:path>
              <a:moveTo>
                <a:pt x="0" y="45720"/>
              </a:moveTo>
              <a:lnTo>
                <a:pt x="546965" y="45720"/>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74024" y="4920481"/>
        <a:ext cx="28878" cy="5775"/>
      </dsp:txXfrm>
    </dsp:sp>
    <dsp:sp modelId="{C2379B06-917C-47CA-8BA4-8C7600D0A9E2}">
      <dsp:nvSpPr>
        <dsp:cNvPr id="0" name=""/>
        <dsp:cNvSpPr/>
      </dsp:nvSpPr>
      <dsp:spPr>
        <a:xfrm>
          <a:off x="105624" y="4170022"/>
          <a:ext cx="2511156" cy="150669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844550">
            <a:lnSpc>
              <a:spcPct val="90000"/>
            </a:lnSpc>
            <a:spcBef>
              <a:spcPct val="0"/>
            </a:spcBef>
            <a:spcAft>
              <a:spcPct val="35000"/>
            </a:spcAft>
            <a:buNone/>
          </a:pPr>
          <a:r>
            <a:rPr lang="en-US" sz="1900" kern="1200"/>
            <a:t>الاستعداد لتغيرات سوق العمل</a:t>
          </a:r>
        </a:p>
      </dsp:txBody>
      <dsp:txXfrm>
        <a:off x="105624" y="4170022"/>
        <a:ext cx="2511156" cy="1506693"/>
      </dsp:txXfrm>
    </dsp:sp>
    <dsp:sp modelId="{AC8315BF-895D-49BD-A8AE-3C5723E80EC5}">
      <dsp:nvSpPr>
        <dsp:cNvPr id="0" name=""/>
        <dsp:cNvSpPr/>
      </dsp:nvSpPr>
      <dsp:spPr>
        <a:xfrm>
          <a:off x="3194346" y="4170022"/>
          <a:ext cx="2511156" cy="150669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049" tIns="129161" rIns="123049" bIns="129161" numCol="1" spcCol="1270" anchor="ctr" anchorCtr="0">
          <a:noAutofit/>
        </a:bodyPr>
        <a:lstStyle/>
        <a:p>
          <a:pPr marL="0" lvl="0" indent="0" algn="ctr" defTabSz="844550">
            <a:lnSpc>
              <a:spcPct val="90000"/>
            </a:lnSpc>
            <a:spcBef>
              <a:spcPct val="0"/>
            </a:spcBef>
            <a:spcAft>
              <a:spcPct val="35000"/>
            </a:spcAft>
            <a:buNone/>
          </a:pPr>
          <a:r>
            <a:rPr lang="en-US" sz="1900" kern="1200"/>
            <a:t>لماذا؟ لأن بعض الوظائف ستختفي، وأخرى جديدة ستظهر.</a:t>
          </a:r>
        </a:p>
      </dsp:txBody>
      <dsp:txXfrm>
        <a:off x="3194346" y="4170022"/>
        <a:ext cx="2511156" cy="150669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bot touching a screen&#10;&#10;AI-generated content may be incorrect.">
            <a:extLst>
              <a:ext uri="{FF2B5EF4-FFF2-40B4-BE49-F238E27FC236}">
                <a16:creationId xmlns:a16="http://schemas.microsoft.com/office/drawing/2014/main" id="{E910EBE9-0E60-4BE9-EEC3-C2675AA36B0C}"/>
              </a:ext>
            </a:extLst>
          </p:cNvPr>
          <p:cNvPicPr>
            <a:picLocks noChangeAspect="1"/>
          </p:cNvPicPr>
          <p:nvPr/>
        </p:nvPicPr>
        <p:blipFill>
          <a:blip r:embed="rId2">
            <a:alphaModFix amt="50000"/>
          </a:blip>
          <a:srcRect b="3017"/>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b="1">
                <a:solidFill>
                  <a:srgbClr val="FFFFFF"/>
                </a:solidFill>
              </a:rPr>
              <a:t>AI</a:t>
            </a:r>
            <a:endParaRPr lang="en-US">
              <a:solidFill>
                <a:srgbClr val="FFFFFF"/>
              </a:solidFill>
            </a:endParaRPr>
          </a:p>
          <a:p>
            <a:endParaRPr lang="en-US">
              <a:solidFill>
                <a:srgbClr val="FFFFFF"/>
              </a:solidFill>
            </a:endParaRP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rmAutofit/>
          </a:bodyPr>
          <a:lstStyle/>
          <a:p>
            <a:r>
              <a:rPr lang="en-US" sz="2800" err="1">
                <a:solidFill>
                  <a:srgbClr val="FFFFFF"/>
                </a:solidFill>
                <a:ea typeface="+mn-lt"/>
                <a:cs typeface="+mn-lt"/>
              </a:rPr>
              <a:t>الذكاء</a:t>
            </a:r>
            <a:r>
              <a:rPr lang="en-US" sz="2800" dirty="0">
                <a:solidFill>
                  <a:srgbClr val="FFFFFF"/>
                </a:solidFill>
                <a:ea typeface="+mn-lt"/>
                <a:cs typeface="+mn-lt"/>
              </a:rPr>
              <a:t> </a:t>
            </a:r>
            <a:r>
              <a:rPr lang="en-US" sz="2800" err="1">
                <a:solidFill>
                  <a:srgbClr val="FFFFFF"/>
                </a:solidFill>
                <a:ea typeface="+mn-lt"/>
                <a:cs typeface="+mn-lt"/>
              </a:rPr>
              <a:t>الاصطناعي</a:t>
            </a:r>
            <a:r>
              <a:rPr lang="en-US" sz="2800" dirty="0">
                <a:solidFill>
                  <a:srgbClr val="FFFFFF"/>
                </a:solidFill>
                <a:ea typeface="+mn-lt"/>
                <a:cs typeface="+mn-lt"/>
              </a:rPr>
              <a:t>: </a:t>
            </a:r>
            <a:r>
              <a:rPr lang="en-US" sz="2800" err="1">
                <a:solidFill>
                  <a:srgbClr val="FFFFFF"/>
                </a:solidFill>
                <a:ea typeface="+mn-lt"/>
                <a:cs typeface="+mn-lt"/>
              </a:rPr>
              <a:t>من</a:t>
            </a:r>
            <a:r>
              <a:rPr lang="en-US" sz="2800" dirty="0">
                <a:solidFill>
                  <a:srgbClr val="FFFFFF"/>
                </a:solidFill>
                <a:ea typeface="+mn-lt"/>
                <a:cs typeface="+mn-lt"/>
              </a:rPr>
              <a:t> </a:t>
            </a:r>
            <a:r>
              <a:rPr lang="en-US" sz="2800" err="1">
                <a:solidFill>
                  <a:srgbClr val="FFFFFF"/>
                </a:solidFill>
                <a:ea typeface="+mn-lt"/>
                <a:cs typeface="+mn-lt"/>
              </a:rPr>
              <a:t>الخيال</a:t>
            </a:r>
            <a:r>
              <a:rPr lang="en-US" sz="2800" dirty="0">
                <a:solidFill>
                  <a:srgbClr val="FFFFFF"/>
                </a:solidFill>
                <a:ea typeface="+mn-lt"/>
                <a:cs typeface="+mn-lt"/>
              </a:rPr>
              <a:t> </a:t>
            </a:r>
            <a:r>
              <a:rPr lang="en-US" sz="2800" err="1">
                <a:solidFill>
                  <a:srgbClr val="FFFFFF"/>
                </a:solidFill>
                <a:ea typeface="+mn-lt"/>
                <a:cs typeface="+mn-lt"/>
              </a:rPr>
              <a:t>العلمي</a:t>
            </a:r>
            <a:r>
              <a:rPr lang="en-US" sz="2800" dirty="0">
                <a:solidFill>
                  <a:srgbClr val="FFFFFF"/>
                </a:solidFill>
                <a:ea typeface="+mn-lt"/>
                <a:cs typeface="+mn-lt"/>
              </a:rPr>
              <a:t> </a:t>
            </a:r>
            <a:r>
              <a:rPr lang="en-US" sz="2800" err="1">
                <a:solidFill>
                  <a:srgbClr val="FFFFFF"/>
                </a:solidFill>
                <a:ea typeface="+mn-lt"/>
                <a:cs typeface="+mn-lt"/>
              </a:rPr>
              <a:t>إلى</a:t>
            </a:r>
            <a:r>
              <a:rPr lang="en-US" sz="2800" dirty="0">
                <a:solidFill>
                  <a:srgbClr val="FFFFFF"/>
                </a:solidFill>
                <a:ea typeface="+mn-lt"/>
                <a:cs typeface="+mn-lt"/>
              </a:rPr>
              <a:t> </a:t>
            </a:r>
            <a:r>
              <a:rPr lang="en-US" sz="2800" err="1">
                <a:solidFill>
                  <a:srgbClr val="FFFFFF"/>
                </a:solidFill>
                <a:ea typeface="+mn-lt"/>
                <a:cs typeface="+mn-lt"/>
              </a:rPr>
              <a:t>واقع</a:t>
            </a:r>
            <a:r>
              <a:rPr lang="en-US" sz="2800" dirty="0">
                <a:solidFill>
                  <a:srgbClr val="FFFFFF"/>
                </a:solidFill>
                <a:ea typeface="+mn-lt"/>
                <a:cs typeface="+mn-lt"/>
              </a:rPr>
              <a:t> </a:t>
            </a:r>
            <a:r>
              <a:rPr lang="en-US" sz="2800" err="1">
                <a:solidFill>
                  <a:srgbClr val="FFFFFF"/>
                </a:solidFill>
                <a:ea typeface="+mn-lt"/>
                <a:cs typeface="+mn-lt"/>
              </a:rPr>
              <a:t>حياتنا</a:t>
            </a:r>
            <a:r>
              <a:rPr lang="en-US" sz="2800" dirty="0">
                <a:solidFill>
                  <a:srgbClr val="FFFFFF"/>
                </a:solidFill>
                <a:ea typeface="+mn-lt"/>
                <a:cs typeface="+mn-lt"/>
              </a:rPr>
              <a:t> </a:t>
            </a:r>
            <a:r>
              <a:rPr lang="en-US" sz="2800" err="1">
                <a:solidFill>
                  <a:srgbClr val="FFFFFF"/>
                </a:solidFill>
                <a:ea typeface="+mn-lt"/>
                <a:cs typeface="+mn-lt"/>
              </a:rPr>
              <a:t>اليومية</a:t>
            </a:r>
            <a:endParaRPr lang="en-US" sz="2800" err="1"/>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C9CF9C-149B-545C-C1C4-8CAB92A5FDC0}"/>
              </a:ext>
            </a:extLst>
          </p:cNvPr>
          <p:cNvPicPr>
            <a:picLocks noChangeAspect="1"/>
          </p:cNvPicPr>
          <p:nvPr/>
        </p:nvPicPr>
        <p:blipFill>
          <a:blip r:embed="rId2">
            <a:duotone>
              <a:schemeClr val="bg2">
                <a:shade val="45000"/>
                <a:satMod val="135000"/>
              </a:schemeClr>
              <a:prstClr val="white"/>
            </a:duotone>
          </a:blip>
          <a:srcRect t="14788" r="9085" b="-7"/>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2B19A-09CC-E3E9-250C-42DB7518E6C0}"/>
              </a:ext>
            </a:extLst>
          </p:cNvPr>
          <p:cNvSpPr>
            <a:spLocks noGrp="1"/>
          </p:cNvSpPr>
          <p:nvPr>
            <p:ph type="title"/>
          </p:nvPr>
        </p:nvSpPr>
        <p:spPr>
          <a:xfrm>
            <a:off x="838200" y="365125"/>
            <a:ext cx="10515600" cy="1325563"/>
          </a:xfrm>
        </p:spPr>
        <p:txBody>
          <a:bodyPr vert="horz" lIns="91440" tIns="45720" rIns="91440" bIns="45720" rtlCol="0">
            <a:normAutofit/>
          </a:bodyPr>
          <a:lstStyle/>
          <a:p>
            <a:pPr>
              <a:spcBef>
                <a:spcPts val="0"/>
              </a:spcBef>
            </a:pPr>
            <a:r>
              <a:rPr lang="en-US"/>
              <a:t> </a:t>
            </a:r>
            <a:r>
              <a:rPr lang="en-US" err="1"/>
              <a:t>فوائد</a:t>
            </a:r>
            <a:r>
              <a:rPr lang="en-US"/>
              <a:t> </a:t>
            </a:r>
            <a:r>
              <a:rPr lang="en-US" err="1"/>
              <a:t>الذكاء</a:t>
            </a:r>
            <a:r>
              <a:rPr lang="en-US"/>
              <a:t> </a:t>
            </a:r>
            <a:r>
              <a:rPr lang="en-US" err="1"/>
              <a:t>الاصطناعي</a:t>
            </a:r>
          </a:p>
        </p:txBody>
      </p:sp>
      <p:graphicFrame>
        <p:nvGraphicFramePr>
          <p:cNvPr id="5" name="Content Placeholder 2">
            <a:extLst>
              <a:ext uri="{FF2B5EF4-FFF2-40B4-BE49-F238E27FC236}">
                <a16:creationId xmlns:a16="http://schemas.microsoft.com/office/drawing/2014/main" id="{F055DFC8-CE7E-4E0C-C572-511FA858DB64}"/>
              </a:ext>
            </a:extLst>
          </p:cNvPr>
          <p:cNvGraphicFramePr>
            <a:graphicFrameLocks noGrp="1"/>
          </p:cNvGraphicFramePr>
          <p:nvPr>
            <p:ph idx="1"/>
            <p:extLst>
              <p:ext uri="{D42A27DB-BD31-4B8C-83A1-F6EECF244321}">
                <p14:modId xmlns:p14="http://schemas.microsoft.com/office/powerpoint/2010/main" val="36207466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6466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D0EEF-3495-74BE-40E7-964BD3FCEEEF}"/>
              </a:ext>
            </a:extLst>
          </p:cNvPr>
          <p:cNvSpPr>
            <a:spLocks noGrp="1"/>
          </p:cNvSpPr>
          <p:nvPr>
            <p:ph type="title"/>
          </p:nvPr>
        </p:nvSpPr>
        <p:spPr>
          <a:xfrm>
            <a:off x="762000" y="1138036"/>
            <a:ext cx="4085665" cy="1402470"/>
          </a:xfrm>
        </p:spPr>
        <p:txBody>
          <a:bodyPr anchor="t">
            <a:normAutofit/>
          </a:bodyPr>
          <a:lstStyle/>
          <a:p>
            <a:r>
              <a:rPr lang="en-US" sz="3200"/>
              <a:t>مخاطر الذكاء الاصطناعي</a:t>
            </a:r>
          </a:p>
        </p:txBody>
      </p:sp>
      <p:cxnSp>
        <p:nvCxnSpPr>
          <p:cNvPr id="17" name="Straight Connector 1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E513D40-36F9-DC1F-A0CC-B6F5BA3C7CC5}"/>
              </a:ext>
            </a:extLst>
          </p:cNvPr>
          <p:cNvSpPr>
            <a:spLocks noGrp="1"/>
          </p:cNvSpPr>
          <p:nvPr>
            <p:ph idx="1"/>
          </p:nvPr>
        </p:nvSpPr>
        <p:spPr>
          <a:xfrm>
            <a:off x="762000" y="2551176"/>
            <a:ext cx="4085665" cy="3591207"/>
          </a:xfrm>
        </p:spPr>
        <p:txBody>
          <a:bodyPr vert="horz" lIns="91440" tIns="45720" rIns="91440" bIns="45720" rtlCol="0">
            <a:normAutofit/>
          </a:bodyPr>
          <a:lstStyle/>
          <a:p>
            <a:r>
              <a:rPr lang="en-US" sz="2000">
                <a:ea typeface="+mn-lt"/>
                <a:cs typeface="+mn-lt"/>
              </a:rPr>
              <a:t>الأخلاقيات: استخدام الذكاء الاصطناعي في أغراض غير أخلاقية.</a:t>
            </a:r>
            <a:endParaRPr lang="en-US" sz="2000"/>
          </a:p>
          <a:p>
            <a:r>
              <a:rPr lang="en-US" sz="2000">
                <a:ea typeface="+mn-lt"/>
                <a:cs typeface="+mn-lt"/>
              </a:rPr>
              <a:t>الخصوصية: جمع البيانات الشخصية واستخدامها.</a:t>
            </a:r>
            <a:endParaRPr lang="en-US" sz="2000"/>
          </a:p>
          <a:p>
            <a:r>
              <a:rPr lang="en-US" sz="2000">
                <a:ea typeface="+mn-lt"/>
                <a:cs typeface="+mn-lt"/>
              </a:rPr>
              <a:t>فقدان الوظائف: استبدال البشر بالآلات في بعض المجالات.</a:t>
            </a:r>
            <a:endParaRPr lang="en-US" sz="2000"/>
          </a:p>
          <a:p>
            <a:r>
              <a:rPr lang="en-US" sz="2000">
                <a:ea typeface="+mn-lt"/>
                <a:cs typeface="+mn-lt"/>
              </a:rPr>
              <a:t>الاعتمادية الزائدة: الاعتماد الكلي على التكنولوجيا.</a:t>
            </a:r>
            <a:endParaRPr lang="en-US" sz="2000"/>
          </a:p>
          <a:p>
            <a:pPr marL="0" indent="0">
              <a:buNone/>
            </a:pPr>
            <a:br>
              <a:rPr lang="en-US" sz="2000"/>
            </a:br>
            <a:endParaRPr lang="en-US" sz="2000"/>
          </a:p>
        </p:txBody>
      </p:sp>
      <p:pic>
        <p:nvPicPr>
          <p:cNvPr id="4" name="Picture 3" descr="A robot holding out his hand&#10;&#10;AI-generated content may be incorrect.">
            <a:extLst>
              <a:ext uri="{FF2B5EF4-FFF2-40B4-BE49-F238E27FC236}">
                <a16:creationId xmlns:a16="http://schemas.microsoft.com/office/drawing/2014/main" id="{505A2F4D-9C00-CB83-6ED9-AA03FCDA86B8}"/>
              </a:ext>
            </a:extLst>
          </p:cNvPr>
          <p:cNvPicPr>
            <a:picLocks noChangeAspect="1"/>
          </p:cNvPicPr>
          <p:nvPr/>
        </p:nvPicPr>
        <p:blipFill>
          <a:blip r:embed="rId2"/>
          <a:srcRect l="12714" r="15753"/>
          <a:stretch/>
        </p:blipFill>
        <p:spPr>
          <a:xfrm>
            <a:off x="5650992" y="10"/>
            <a:ext cx="6541008" cy="6857990"/>
          </a:xfrm>
          <a:prstGeom prst="rect">
            <a:avLst/>
          </a:prstGeom>
        </p:spPr>
      </p:pic>
    </p:spTree>
    <p:extLst>
      <p:ext uri="{BB962C8B-B14F-4D97-AF65-F5344CB8AC3E}">
        <p14:creationId xmlns:p14="http://schemas.microsoft.com/office/powerpoint/2010/main" val="302198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E3E460-0773-EE60-31E7-DBE83AF34BEA}"/>
              </a:ext>
            </a:extLst>
          </p:cNvPr>
          <p:cNvSpPr>
            <a:spLocks noGrp="1"/>
          </p:cNvSpPr>
          <p:nvPr>
            <p:ph type="title"/>
          </p:nvPr>
        </p:nvSpPr>
        <p:spPr>
          <a:xfrm>
            <a:off x="6803409" y="762001"/>
            <a:ext cx="4156512" cy="1708244"/>
          </a:xfrm>
        </p:spPr>
        <p:txBody>
          <a:bodyPr anchor="ctr">
            <a:normAutofit/>
          </a:bodyPr>
          <a:lstStyle/>
          <a:p>
            <a:pPr>
              <a:spcBef>
                <a:spcPts val="0"/>
              </a:spcBef>
            </a:pPr>
            <a:r>
              <a:rPr lang="en-US" sz="3700"/>
              <a:t>هل سيقضي الذكاء الاصطناعي علي الوظائف الحاليه  </a:t>
            </a:r>
          </a:p>
        </p:txBody>
      </p:sp>
      <p:pic>
        <p:nvPicPr>
          <p:cNvPr id="4" name="Content Placeholder 3" descr="A person in a suit talking to a person in a suit&#10;&#10;AI-generated content may be incorrect.">
            <a:extLst>
              <a:ext uri="{FF2B5EF4-FFF2-40B4-BE49-F238E27FC236}">
                <a16:creationId xmlns:a16="http://schemas.microsoft.com/office/drawing/2014/main" id="{1E6E6646-78A3-8E9A-E6A9-7119FC38E39D}"/>
              </a:ext>
            </a:extLst>
          </p:cNvPr>
          <p:cNvPicPr>
            <a:picLocks noChangeAspect="1"/>
          </p:cNvPicPr>
          <p:nvPr/>
        </p:nvPicPr>
        <p:blipFill>
          <a:blip r:embed="rId2"/>
          <a:srcRect r="-1" b="11124"/>
          <a:stretch/>
        </p:blipFill>
        <p:spPr>
          <a:xfrm>
            <a:off x="-1" y="-2"/>
            <a:ext cx="6096001" cy="6858002"/>
          </a:xfrm>
          <a:prstGeom prst="rect">
            <a:avLst/>
          </a:prstGeom>
        </p:spPr>
      </p:pic>
      <p:sp>
        <p:nvSpPr>
          <p:cNvPr id="19" name="Content Placeholder 7">
            <a:extLst>
              <a:ext uri="{FF2B5EF4-FFF2-40B4-BE49-F238E27FC236}">
                <a16:creationId xmlns:a16="http://schemas.microsoft.com/office/drawing/2014/main" id="{9DC8B774-DEAD-066C-59A5-94711BD36D73}"/>
              </a:ext>
            </a:extLst>
          </p:cNvPr>
          <p:cNvSpPr>
            <a:spLocks noGrp="1"/>
          </p:cNvSpPr>
          <p:nvPr>
            <p:ph idx="1"/>
          </p:nvPr>
        </p:nvSpPr>
        <p:spPr>
          <a:xfrm>
            <a:off x="6803409" y="2470245"/>
            <a:ext cx="4156512" cy="3769835"/>
          </a:xfrm>
        </p:spPr>
        <p:txBody>
          <a:bodyPr anchor="ctr">
            <a:normAutofit/>
          </a:bodyPr>
          <a:lstStyle/>
          <a:p>
            <a:endParaRPr lang="en-US" sz="2000"/>
          </a:p>
        </p:txBody>
      </p:sp>
    </p:spTree>
    <p:extLst>
      <p:ext uri="{BB962C8B-B14F-4D97-AF65-F5344CB8AC3E}">
        <p14:creationId xmlns:p14="http://schemas.microsoft.com/office/powerpoint/2010/main" val="4050002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6D30482-FC92-50F7-D2E9-3B0C7DE8B243}"/>
              </a:ext>
            </a:extLst>
          </p:cNvPr>
          <p:cNvSpPr>
            <a:spLocks noGrp="1"/>
          </p:cNvSpPr>
          <p:nvPr>
            <p:ph type="title"/>
          </p:nvPr>
        </p:nvSpPr>
        <p:spPr>
          <a:xfrm>
            <a:off x="838200" y="673770"/>
            <a:ext cx="3220329" cy="2027227"/>
          </a:xfrm>
        </p:spPr>
        <p:txBody>
          <a:bodyPr anchor="t">
            <a:normAutofit/>
          </a:bodyPr>
          <a:lstStyle/>
          <a:p>
            <a:pPr>
              <a:spcBef>
                <a:spcPts val="0"/>
              </a:spcBef>
            </a:pPr>
            <a:r>
              <a:rPr lang="en-US" sz="3800">
                <a:solidFill>
                  <a:srgbClr val="FFFFFF"/>
                </a:solidFill>
                <a:latin typeface="Aptos Display"/>
              </a:rPr>
              <a:t> ماذا علينا ان نفعل  في ثوره الذكاء الاصطناعي</a:t>
            </a:r>
            <a:endParaRPr lang="en-US" sz="3800">
              <a:solidFill>
                <a:srgbClr val="FFFFFF"/>
              </a:solidFill>
            </a:endParaRPr>
          </a:p>
        </p:txBody>
      </p:sp>
      <p:graphicFrame>
        <p:nvGraphicFramePr>
          <p:cNvPr id="17" name="Content Placeholder 2">
            <a:extLst>
              <a:ext uri="{FF2B5EF4-FFF2-40B4-BE49-F238E27FC236}">
                <a16:creationId xmlns:a16="http://schemas.microsoft.com/office/drawing/2014/main" id="{0F6CB686-9F92-37C8-7E91-4FAA6C598348}"/>
              </a:ext>
            </a:extLst>
          </p:cNvPr>
          <p:cNvGraphicFramePr>
            <a:graphicFrameLocks noGrp="1"/>
          </p:cNvGraphicFramePr>
          <p:nvPr>
            <p:ph idx="1"/>
            <p:extLst>
              <p:ext uri="{D42A27DB-BD31-4B8C-83A1-F6EECF244321}">
                <p14:modId xmlns:p14="http://schemas.microsoft.com/office/powerpoint/2010/main" val="2899116039"/>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73143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12192000" cy="2295238"/>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18C858C-D1B7-5184-CD72-30278FEC5EEE}"/>
              </a:ext>
            </a:extLst>
          </p:cNvPr>
          <p:cNvSpPr>
            <a:spLocks noGrp="1"/>
          </p:cNvSpPr>
          <p:nvPr>
            <p:ph type="title"/>
          </p:nvPr>
        </p:nvSpPr>
        <p:spPr>
          <a:xfrm>
            <a:off x="1137036" y="548640"/>
            <a:ext cx="9543405" cy="1188720"/>
          </a:xfrm>
        </p:spPr>
        <p:txBody>
          <a:bodyPr>
            <a:normAutofit/>
          </a:bodyPr>
          <a:lstStyle/>
          <a:p>
            <a:pPr>
              <a:spcBef>
                <a:spcPts val="0"/>
              </a:spcBef>
            </a:pPr>
            <a:r>
              <a:rPr lang="en-US">
                <a:solidFill>
                  <a:schemeClr val="tx1">
                    <a:lumMod val="85000"/>
                    <a:lumOff val="15000"/>
                  </a:schemeClr>
                </a:solidFill>
              </a:rPr>
              <a:t>الختام</a:t>
            </a:r>
          </a:p>
        </p:txBody>
      </p:sp>
      <p:sp>
        <p:nvSpPr>
          <p:cNvPr id="3" name="Content Placeholder 2">
            <a:extLst>
              <a:ext uri="{FF2B5EF4-FFF2-40B4-BE49-F238E27FC236}">
                <a16:creationId xmlns:a16="http://schemas.microsoft.com/office/drawing/2014/main" id="{06BA3E10-03A3-4EF3-E54A-93A4620608DF}"/>
              </a:ext>
            </a:extLst>
          </p:cNvPr>
          <p:cNvSpPr>
            <a:spLocks noGrp="1"/>
          </p:cNvSpPr>
          <p:nvPr>
            <p:ph idx="1"/>
          </p:nvPr>
        </p:nvSpPr>
        <p:spPr>
          <a:xfrm>
            <a:off x="1957987" y="2431765"/>
            <a:ext cx="8276026" cy="3320031"/>
          </a:xfrm>
        </p:spPr>
        <p:txBody>
          <a:bodyPr vert="horz" lIns="91440" tIns="45720" rIns="91440" bIns="45720" rtlCol="0" anchor="ctr">
            <a:normAutofit/>
          </a:bodyPr>
          <a:lstStyle/>
          <a:p>
            <a:r>
              <a:rPr lang="en-US" sz="2000">
                <a:solidFill>
                  <a:schemeClr val="tx1">
                    <a:lumMod val="85000"/>
                    <a:lumOff val="15000"/>
                  </a:schemeClr>
                </a:solidFill>
                <a:latin typeface="Aptos"/>
                <a:ea typeface="Calibri"/>
                <a:cs typeface="Calibri"/>
              </a:rPr>
              <a:t>في النهاية، الذكاء الاصطناعي ليس مجرد أداة تكنولوجية، بل هو انعكاس لإبداعنا وقدرتنا على الابتكار. لقد رأينا كيف يُحدث ثورة في مختلف المجالات، من الطب إلى الفن، ومن التعليم إلى الصناعة. لكن السؤال الأهم ليس: ماذا يمكن أن يفعل الذكاء الاصطناعي؟ بل: كيف يمكننا استخدامه لبناء مستقبل أفضل؟</a:t>
            </a:r>
          </a:p>
          <a:p>
            <a:r>
              <a:rPr lang="en-US" sz="2000">
                <a:solidFill>
                  <a:schemeClr val="tx1">
                    <a:lumMod val="85000"/>
                    <a:lumOff val="15000"/>
                  </a:schemeClr>
                </a:solidFill>
                <a:latin typeface="Aptos"/>
                <a:ea typeface="Calibri"/>
                <a:cs typeface="Calibri"/>
              </a:rPr>
              <a:t>نحن نقف على أعتاب عصر جديد، حيث التعاون بين الذكاء البشري والاصطناعي سيحدد ملامح المستقبل. فلنستخدم هذه التكنولوجيا بحكمة، ولنضمن أنها تعمل لصالح البشرية جمعاء، وليس ضدها.</a:t>
            </a:r>
          </a:p>
          <a:p>
            <a:r>
              <a:rPr lang="en-US" sz="2000" dirty="0" err="1">
                <a:solidFill>
                  <a:schemeClr val="tx1">
                    <a:lumMod val="85000"/>
                    <a:lumOff val="15000"/>
                  </a:schemeClr>
                </a:solidFill>
                <a:latin typeface="Aptos"/>
                <a:ea typeface="Calibri"/>
                <a:cs typeface="Calibri"/>
              </a:rPr>
              <a:t>شكرًا</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لكم</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على</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استماعكم</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وأتطلع</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إلى</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مناقشة</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أفكاركم</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وآرائكم</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حول</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هذا</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الموضوع</a:t>
            </a:r>
            <a:r>
              <a:rPr lang="en-US" sz="2000" dirty="0">
                <a:solidFill>
                  <a:schemeClr val="tx1">
                    <a:lumMod val="85000"/>
                    <a:lumOff val="15000"/>
                  </a:schemeClr>
                </a:solidFill>
                <a:latin typeface="Aptos"/>
                <a:ea typeface="Calibri"/>
                <a:cs typeface="Calibri"/>
              </a:rPr>
              <a:t> </a:t>
            </a:r>
            <a:r>
              <a:rPr lang="en-US" sz="2000" dirty="0" err="1">
                <a:solidFill>
                  <a:schemeClr val="tx1">
                    <a:lumMod val="85000"/>
                    <a:lumOff val="15000"/>
                  </a:schemeClr>
                </a:solidFill>
                <a:latin typeface="Aptos"/>
                <a:ea typeface="Calibri"/>
                <a:cs typeface="Calibri"/>
              </a:rPr>
              <a:t>المثير</a:t>
            </a:r>
            <a:r>
              <a:rPr lang="en-US" sz="2000" dirty="0">
                <a:solidFill>
                  <a:schemeClr val="tx1">
                    <a:lumMod val="85000"/>
                    <a:lumOff val="15000"/>
                  </a:schemeClr>
                </a:solidFill>
                <a:latin typeface="Aptos"/>
                <a:ea typeface="Calibri"/>
                <a:cs typeface="Calibri"/>
              </a:rPr>
              <a:t>!"</a:t>
            </a:r>
          </a:p>
          <a:p>
            <a:endParaRPr lang="en-US" sz="2000">
              <a:solidFill>
                <a:schemeClr val="tx1">
                  <a:lumMod val="85000"/>
                  <a:lumOff val="15000"/>
                </a:schemeClr>
              </a:solidFill>
            </a:endParaRPr>
          </a:p>
        </p:txBody>
      </p:sp>
      <p:sp>
        <p:nvSpPr>
          <p:cNvPr id="12" name="Freeform: Shape 11">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24586" y="5970896"/>
            <a:ext cx="9967416"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51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26" name="Group 25">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27" name="Rectangle 26">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30" name="Freeform: Shape 29">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2" name="Rectangle 31">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479AAA48-5A8B-2AF0-BB52-3CCB2B3ACA2A}"/>
              </a:ext>
            </a:extLst>
          </p:cNvPr>
          <p:cNvSpPr>
            <a:spLocks noGrp="1"/>
          </p:cNvSpPr>
          <p:nvPr>
            <p:ph type="title"/>
          </p:nvPr>
        </p:nvSpPr>
        <p:spPr>
          <a:xfrm>
            <a:off x="1143000" y="990599"/>
            <a:ext cx="9906000" cy="685800"/>
          </a:xfrm>
        </p:spPr>
        <p:txBody>
          <a:bodyPr anchor="t">
            <a:normAutofit/>
          </a:bodyPr>
          <a:lstStyle/>
          <a:p>
            <a:pPr>
              <a:spcBef>
                <a:spcPts val="0"/>
              </a:spcBef>
            </a:pPr>
            <a:r>
              <a:rPr lang="en-US" sz="4000">
                <a:ea typeface="+mj-lt"/>
                <a:cs typeface="+mj-lt"/>
              </a:rPr>
              <a:t> ما هو الذكاء الاصطناعي</a:t>
            </a:r>
            <a:endParaRPr lang="en-US" sz="4000"/>
          </a:p>
        </p:txBody>
      </p:sp>
      <p:graphicFrame>
        <p:nvGraphicFramePr>
          <p:cNvPr id="19" name="Content Placeholder 2">
            <a:extLst>
              <a:ext uri="{FF2B5EF4-FFF2-40B4-BE49-F238E27FC236}">
                <a16:creationId xmlns:a16="http://schemas.microsoft.com/office/drawing/2014/main" id="{5C46DAE6-6A9F-07CB-F50D-1D56FD4FA7AC}"/>
              </a:ext>
            </a:extLst>
          </p:cNvPr>
          <p:cNvGraphicFramePr>
            <a:graphicFrameLocks noGrp="1"/>
          </p:cNvGraphicFramePr>
          <p:nvPr>
            <p:ph idx="1"/>
            <p:extLst>
              <p:ext uri="{D42A27DB-BD31-4B8C-83A1-F6EECF244321}">
                <p14:modId xmlns:p14="http://schemas.microsoft.com/office/powerpoint/2010/main" val="3848568224"/>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8611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E56E71F1-5A87-4A96-B42F-2DFA1B766B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3" name="Color Cover">
              <a:extLst>
                <a:ext uri="{FF2B5EF4-FFF2-40B4-BE49-F238E27FC236}">
                  <a16:creationId xmlns:a16="http://schemas.microsoft.com/office/drawing/2014/main" id="{CF5215DD-02E8-49F2-8F73-D509B6A02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olor Cover">
              <a:extLst>
                <a:ext uri="{FF2B5EF4-FFF2-40B4-BE49-F238E27FC236}">
                  <a16:creationId xmlns:a16="http://schemas.microsoft.com/office/drawing/2014/main" id="{8E743EB7-3A15-4D51-A603-1F3C290A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C733FE3C-12C4-4FA2-A795-87D2F6776A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17" name="Color">
              <a:extLst>
                <a:ext uri="{FF2B5EF4-FFF2-40B4-BE49-F238E27FC236}">
                  <a16:creationId xmlns:a16="http://schemas.microsoft.com/office/drawing/2014/main" id="{66F1E4BF-D491-4254-81A6-5119D1672E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Color">
              <a:extLst>
                <a:ext uri="{FF2B5EF4-FFF2-40B4-BE49-F238E27FC236}">
                  <a16:creationId xmlns:a16="http://schemas.microsoft.com/office/drawing/2014/main" id="{98C6C0CF-E3BD-4627-9DDF-246EAF2D4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robot with a hand raised&#10;&#10;AI-generated content may be incorrect.">
            <a:extLst>
              <a:ext uri="{FF2B5EF4-FFF2-40B4-BE49-F238E27FC236}">
                <a16:creationId xmlns:a16="http://schemas.microsoft.com/office/drawing/2014/main" id="{3D12F162-7009-775A-E402-646A90C1A23D}"/>
              </a:ext>
            </a:extLst>
          </p:cNvPr>
          <p:cNvPicPr>
            <a:picLocks noChangeAspect="1"/>
          </p:cNvPicPr>
          <p:nvPr/>
        </p:nvPicPr>
        <p:blipFill>
          <a:blip r:embed="rId2"/>
          <a:srcRect l="24668" r="16684"/>
          <a:stretch/>
        </p:blipFill>
        <p:spPr>
          <a:xfrm>
            <a:off x="7082810" y="841663"/>
            <a:ext cx="4166151" cy="5185923"/>
          </a:xfrm>
          <a:prstGeom prst="rect">
            <a:avLst/>
          </a:prstGeom>
        </p:spPr>
      </p:pic>
      <p:grpSp>
        <p:nvGrpSpPr>
          <p:cNvPr id="20" name="Group 19">
            <a:extLst>
              <a:ext uri="{FF2B5EF4-FFF2-40B4-BE49-F238E27FC236}">
                <a16:creationId xmlns:a16="http://schemas.microsoft.com/office/drawing/2014/main" id="{0C2B5F12-8A82-4A59-9400-3164CBF47F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52" cy="6858000"/>
            <a:chOff x="0" y="0"/>
            <a:chExt cx="12188952" cy="6858000"/>
          </a:xfrm>
        </p:grpSpPr>
        <p:sp>
          <p:nvSpPr>
            <p:cNvPr id="21" name="Freeform: Shape 20">
              <a:extLst>
                <a:ext uri="{FF2B5EF4-FFF2-40B4-BE49-F238E27FC236}">
                  <a16:creationId xmlns:a16="http://schemas.microsoft.com/office/drawing/2014/main" id="{574BC7CB-EC69-421D-B286-57CAFE86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82D86EA2-D090-4E0C-B153-3ECE913115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4AC29764-D054-4F76-9FE5-49811EDB65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4D9BB18B-7B57-4D1E-B87E-D2A7214F7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C0A98EF1-1185-4EFF-A3C0-25DEBE8CD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CDA8723-DE3F-48D0-8822-0269EE207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22B072E5-03AC-4D0A-A767-43EFB55BED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3EB9492-3C85-FFFD-8490-5026D43F9069}"/>
              </a:ext>
            </a:extLst>
          </p:cNvPr>
          <p:cNvSpPr>
            <a:spLocks noGrp="1"/>
          </p:cNvSpPr>
          <p:nvPr>
            <p:ph type="title"/>
          </p:nvPr>
        </p:nvSpPr>
        <p:spPr>
          <a:xfrm>
            <a:off x="1014984" y="819015"/>
            <a:ext cx="5821537" cy="2353362"/>
          </a:xfrm>
        </p:spPr>
        <p:txBody>
          <a:bodyPr anchor="b">
            <a:normAutofit/>
          </a:bodyPr>
          <a:lstStyle/>
          <a:p>
            <a:r>
              <a:rPr lang="en-US" sz="4800">
                <a:solidFill>
                  <a:schemeClr val="bg1"/>
                </a:solidFill>
                <a:latin typeface="Aptos Display"/>
              </a:rPr>
              <a:t> أنواع الذكاء الاصطناعي</a:t>
            </a:r>
          </a:p>
          <a:p>
            <a:endParaRPr lang="en-US" sz="4800">
              <a:solidFill>
                <a:schemeClr val="bg1"/>
              </a:solidFill>
            </a:endParaRPr>
          </a:p>
        </p:txBody>
      </p:sp>
      <p:sp>
        <p:nvSpPr>
          <p:cNvPr id="3" name="Content Placeholder 2">
            <a:extLst>
              <a:ext uri="{FF2B5EF4-FFF2-40B4-BE49-F238E27FC236}">
                <a16:creationId xmlns:a16="http://schemas.microsoft.com/office/drawing/2014/main" id="{7F99CC28-BE44-B9B5-1376-25046332227E}"/>
              </a:ext>
            </a:extLst>
          </p:cNvPr>
          <p:cNvSpPr>
            <a:spLocks noGrp="1"/>
          </p:cNvSpPr>
          <p:nvPr>
            <p:ph idx="1"/>
          </p:nvPr>
        </p:nvSpPr>
        <p:spPr>
          <a:xfrm>
            <a:off x="1014984" y="3442089"/>
            <a:ext cx="5821537" cy="2596896"/>
          </a:xfrm>
        </p:spPr>
        <p:txBody>
          <a:bodyPr vert="horz" lIns="91440" tIns="45720" rIns="91440" bIns="45720" rtlCol="0" anchor="t">
            <a:normAutofit/>
          </a:bodyPr>
          <a:lstStyle/>
          <a:p>
            <a:endParaRPr lang="en-US" sz="1500" b="1">
              <a:solidFill>
                <a:schemeClr val="bg1"/>
              </a:solidFill>
            </a:endParaRPr>
          </a:p>
          <a:p>
            <a:r>
              <a:rPr lang="en-US" sz="1500" dirty="0" err="1">
                <a:solidFill>
                  <a:schemeClr val="bg1"/>
                </a:solidFill>
                <a:ea typeface="+mn-lt"/>
                <a:cs typeface="+mn-lt"/>
              </a:rPr>
              <a:t>الذكاء</a:t>
            </a:r>
            <a:r>
              <a:rPr lang="en-US" sz="1500" dirty="0">
                <a:solidFill>
                  <a:schemeClr val="bg1"/>
                </a:solidFill>
                <a:ea typeface="+mn-lt"/>
                <a:cs typeface="+mn-lt"/>
              </a:rPr>
              <a:t> </a:t>
            </a:r>
            <a:r>
              <a:rPr lang="en-US" sz="1500" dirty="0" err="1">
                <a:solidFill>
                  <a:schemeClr val="bg1"/>
                </a:solidFill>
                <a:ea typeface="+mn-lt"/>
                <a:cs typeface="+mn-lt"/>
              </a:rPr>
              <a:t>الاصطناعي</a:t>
            </a:r>
            <a:r>
              <a:rPr lang="en-US" sz="1500" dirty="0">
                <a:solidFill>
                  <a:schemeClr val="bg1"/>
                </a:solidFill>
                <a:ea typeface="+mn-lt"/>
                <a:cs typeface="+mn-lt"/>
              </a:rPr>
              <a:t> </a:t>
            </a:r>
            <a:r>
              <a:rPr lang="en-US" sz="1500" dirty="0" err="1">
                <a:solidFill>
                  <a:schemeClr val="bg1"/>
                </a:solidFill>
                <a:ea typeface="+mn-lt"/>
                <a:cs typeface="+mn-lt"/>
              </a:rPr>
              <a:t>الضيق</a:t>
            </a:r>
            <a:r>
              <a:rPr lang="en-US" sz="1500" dirty="0">
                <a:solidFill>
                  <a:schemeClr val="bg1"/>
                </a:solidFill>
                <a:ea typeface="+mn-lt"/>
                <a:cs typeface="+mn-lt"/>
              </a:rPr>
              <a:t> (Narrow AI):</a:t>
            </a:r>
            <a:endParaRPr lang="en-US" sz="1500" dirty="0">
              <a:solidFill>
                <a:schemeClr val="bg1"/>
              </a:solidFill>
            </a:endParaRPr>
          </a:p>
          <a:p>
            <a:r>
              <a:rPr lang="en-US" sz="1500" dirty="0" err="1">
                <a:solidFill>
                  <a:schemeClr val="bg1"/>
                </a:solidFill>
                <a:ea typeface="+mn-lt"/>
                <a:cs typeface="+mn-lt"/>
              </a:rPr>
              <a:t>أنظمة</a:t>
            </a:r>
            <a:r>
              <a:rPr lang="en-US" sz="1500" dirty="0">
                <a:solidFill>
                  <a:schemeClr val="bg1"/>
                </a:solidFill>
                <a:ea typeface="+mn-lt"/>
                <a:cs typeface="+mn-lt"/>
              </a:rPr>
              <a:t> </a:t>
            </a:r>
            <a:r>
              <a:rPr lang="en-US" sz="1500" dirty="0" err="1">
                <a:solidFill>
                  <a:schemeClr val="bg1"/>
                </a:solidFill>
                <a:ea typeface="+mn-lt"/>
                <a:cs typeface="+mn-lt"/>
              </a:rPr>
              <a:t>مصممة</a:t>
            </a:r>
            <a:r>
              <a:rPr lang="en-US" sz="1500" dirty="0">
                <a:solidFill>
                  <a:schemeClr val="bg1"/>
                </a:solidFill>
                <a:ea typeface="+mn-lt"/>
                <a:cs typeface="+mn-lt"/>
              </a:rPr>
              <a:t> </a:t>
            </a:r>
            <a:r>
              <a:rPr lang="en-US" sz="1500" dirty="0" err="1">
                <a:solidFill>
                  <a:schemeClr val="bg1"/>
                </a:solidFill>
                <a:ea typeface="+mn-lt"/>
                <a:cs typeface="+mn-lt"/>
              </a:rPr>
              <a:t>لأداء</a:t>
            </a:r>
            <a:r>
              <a:rPr lang="en-US" sz="1500" dirty="0">
                <a:solidFill>
                  <a:schemeClr val="bg1"/>
                </a:solidFill>
                <a:ea typeface="+mn-lt"/>
                <a:cs typeface="+mn-lt"/>
              </a:rPr>
              <a:t> </a:t>
            </a:r>
            <a:r>
              <a:rPr lang="en-US" sz="1500" dirty="0" err="1">
                <a:solidFill>
                  <a:schemeClr val="bg1"/>
                </a:solidFill>
                <a:ea typeface="+mn-lt"/>
                <a:cs typeface="+mn-lt"/>
              </a:rPr>
              <a:t>مهام</a:t>
            </a:r>
            <a:r>
              <a:rPr lang="en-US" sz="1500" dirty="0">
                <a:solidFill>
                  <a:schemeClr val="bg1"/>
                </a:solidFill>
                <a:ea typeface="+mn-lt"/>
                <a:cs typeface="+mn-lt"/>
              </a:rPr>
              <a:t> </a:t>
            </a:r>
            <a:r>
              <a:rPr lang="en-US" sz="1500" dirty="0" err="1">
                <a:solidFill>
                  <a:schemeClr val="bg1"/>
                </a:solidFill>
                <a:ea typeface="+mn-lt"/>
                <a:cs typeface="+mn-lt"/>
              </a:rPr>
              <a:t>محددة</a:t>
            </a:r>
            <a:r>
              <a:rPr lang="en-US" sz="1500" dirty="0">
                <a:solidFill>
                  <a:schemeClr val="bg1"/>
                </a:solidFill>
                <a:ea typeface="+mn-lt"/>
                <a:cs typeface="+mn-lt"/>
              </a:rPr>
              <a:t> (</a:t>
            </a:r>
            <a:r>
              <a:rPr lang="en-US" sz="1500" dirty="0" err="1">
                <a:solidFill>
                  <a:schemeClr val="bg1"/>
                </a:solidFill>
                <a:ea typeface="+mn-lt"/>
                <a:cs typeface="+mn-lt"/>
              </a:rPr>
              <a:t>مثال</a:t>
            </a:r>
            <a:r>
              <a:rPr lang="en-US" sz="1500" dirty="0">
                <a:solidFill>
                  <a:schemeClr val="bg1"/>
                </a:solidFill>
                <a:ea typeface="+mn-lt"/>
                <a:cs typeface="+mn-lt"/>
              </a:rPr>
              <a:t>: </a:t>
            </a:r>
            <a:r>
              <a:rPr lang="en-US" sz="1500" dirty="0" err="1">
                <a:solidFill>
                  <a:schemeClr val="bg1"/>
                </a:solidFill>
                <a:ea typeface="+mn-lt"/>
                <a:cs typeface="+mn-lt"/>
              </a:rPr>
              <a:t>الترجمة</a:t>
            </a:r>
            <a:r>
              <a:rPr lang="en-US" sz="1500" dirty="0">
                <a:solidFill>
                  <a:schemeClr val="bg1"/>
                </a:solidFill>
                <a:ea typeface="+mn-lt"/>
                <a:cs typeface="+mn-lt"/>
              </a:rPr>
              <a:t> </a:t>
            </a:r>
            <a:r>
              <a:rPr lang="en-US" sz="1500" dirty="0" err="1">
                <a:solidFill>
                  <a:schemeClr val="bg1"/>
                </a:solidFill>
                <a:ea typeface="+mn-lt"/>
                <a:cs typeface="+mn-lt"/>
              </a:rPr>
              <a:t>الآلية</a:t>
            </a:r>
            <a:r>
              <a:rPr lang="en-US" sz="1500" dirty="0">
                <a:solidFill>
                  <a:schemeClr val="bg1"/>
                </a:solidFill>
                <a:ea typeface="+mn-lt"/>
                <a:cs typeface="+mn-lt"/>
              </a:rPr>
              <a:t>، </a:t>
            </a:r>
            <a:r>
              <a:rPr lang="en-US" sz="1500" dirty="0" err="1">
                <a:solidFill>
                  <a:schemeClr val="bg1"/>
                </a:solidFill>
                <a:ea typeface="+mn-lt"/>
                <a:cs typeface="+mn-lt"/>
              </a:rPr>
              <a:t>التعرف</a:t>
            </a:r>
            <a:r>
              <a:rPr lang="en-US" sz="1500" dirty="0">
                <a:solidFill>
                  <a:schemeClr val="bg1"/>
                </a:solidFill>
                <a:ea typeface="+mn-lt"/>
                <a:cs typeface="+mn-lt"/>
              </a:rPr>
              <a:t> </a:t>
            </a:r>
            <a:r>
              <a:rPr lang="en-US" sz="1500" dirty="0" err="1">
                <a:solidFill>
                  <a:schemeClr val="bg1"/>
                </a:solidFill>
                <a:ea typeface="+mn-lt"/>
                <a:cs typeface="+mn-lt"/>
              </a:rPr>
              <a:t>على</a:t>
            </a:r>
            <a:r>
              <a:rPr lang="en-US" sz="1500" dirty="0">
                <a:solidFill>
                  <a:schemeClr val="bg1"/>
                </a:solidFill>
                <a:ea typeface="+mn-lt"/>
                <a:cs typeface="+mn-lt"/>
              </a:rPr>
              <a:t> </a:t>
            </a:r>
            <a:r>
              <a:rPr lang="en-US" sz="1500" dirty="0" err="1">
                <a:solidFill>
                  <a:schemeClr val="bg1"/>
                </a:solidFill>
                <a:ea typeface="+mn-lt"/>
                <a:cs typeface="+mn-lt"/>
              </a:rPr>
              <a:t>الصور</a:t>
            </a:r>
            <a:r>
              <a:rPr lang="en-US" sz="1500" dirty="0">
                <a:solidFill>
                  <a:schemeClr val="bg1"/>
                </a:solidFill>
                <a:ea typeface="+mn-lt"/>
                <a:cs typeface="+mn-lt"/>
              </a:rPr>
              <a:t>    </a:t>
            </a:r>
            <a:endParaRPr lang="en-US" sz="1500" dirty="0">
              <a:solidFill>
                <a:schemeClr val="bg1"/>
              </a:solidFill>
            </a:endParaRPr>
          </a:p>
          <a:p>
            <a:r>
              <a:rPr lang="en-US" sz="1500" dirty="0" err="1">
                <a:solidFill>
                  <a:schemeClr val="bg1"/>
                </a:solidFill>
                <a:ea typeface="+mn-lt"/>
                <a:cs typeface="+mn-lt"/>
              </a:rPr>
              <a:t>الذكاء</a:t>
            </a:r>
            <a:r>
              <a:rPr lang="en-US" sz="1500" dirty="0">
                <a:solidFill>
                  <a:schemeClr val="bg1"/>
                </a:solidFill>
                <a:ea typeface="+mn-lt"/>
                <a:cs typeface="+mn-lt"/>
              </a:rPr>
              <a:t> </a:t>
            </a:r>
            <a:r>
              <a:rPr lang="en-US" sz="1500" dirty="0" err="1">
                <a:solidFill>
                  <a:schemeClr val="bg1"/>
                </a:solidFill>
                <a:ea typeface="+mn-lt"/>
                <a:cs typeface="+mn-lt"/>
              </a:rPr>
              <a:t>الاصطناعي</a:t>
            </a:r>
            <a:r>
              <a:rPr lang="en-US" sz="1500" dirty="0">
                <a:solidFill>
                  <a:schemeClr val="bg1"/>
                </a:solidFill>
                <a:ea typeface="+mn-lt"/>
                <a:cs typeface="+mn-lt"/>
              </a:rPr>
              <a:t> </a:t>
            </a:r>
            <a:r>
              <a:rPr lang="en-US" sz="1500" dirty="0" err="1">
                <a:solidFill>
                  <a:schemeClr val="bg1"/>
                </a:solidFill>
                <a:ea typeface="+mn-lt"/>
                <a:cs typeface="+mn-lt"/>
              </a:rPr>
              <a:t>العام</a:t>
            </a:r>
            <a:r>
              <a:rPr lang="en-US" sz="1500" dirty="0">
                <a:solidFill>
                  <a:schemeClr val="bg1"/>
                </a:solidFill>
                <a:ea typeface="+mn-lt"/>
                <a:cs typeface="+mn-lt"/>
              </a:rPr>
              <a:t> (General AI):</a:t>
            </a:r>
            <a:endParaRPr lang="en-US" sz="1500" dirty="0">
              <a:solidFill>
                <a:schemeClr val="bg1"/>
              </a:solidFill>
            </a:endParaRPr>
          </a:p>
          <a:p>
            <a:r>
              <a:rPr lang="en-US" sz="1500" dirty="0" err="1">
                <a:solidFill>
                  <a:schemeClr val="bg1"/>
                </a:solidFill>
                <a:ea typeface="+mn-lt"/>
                <a:cs typeface="+mn-lt"/>
              </a:rPr>
              <a:t>أنظمة</a:t>
            </a:r>
            <a:r>
              <a:rPr lang="en-US" sz="1500" dirty="0">
                <a:solidFill>
                  <a:schemeClr val="bg1"/>
                </a:solidFill>
                <a:ea typeface="+mn-lt"/>
                <a:cs typeface="+mn-lt"/>
              </a:rPr>
              <a:t> </a:t>
            </a:r>
            <a:r>
              <a:rPr lang="en-US" sz="1500" dirty="0" err="1">
                <a:solidFill>
                  <a:schemeClr val="bg1"/>
                </a:solidFill>
                <a:ea typeface="+mn-lt"/>
                <a:cs typeface="+mn-lt"/>
              </a:rPr>
              <a:t>قادرة</a:t>
            </a:r>
            <a:r>
              <a:rPr lang="en-US" sz="1500" dirty="0">
                <a:solidFill>
                  <a:schemeClr val="bg1"/>
                </a:solidFill>
                <a:ea typeface="+mn-lt"/>
                <a:cs typeface="+mn-lt"/>
              </a:rPr>
              <a:t> </a:t>
            </a:r>
            <a:r>
              <a:rPr lang="en-US" sz="1500" dirty="0" err="1">
                <a:solidFill>
                  <a:schemeClr val="bg1"/>
                </a:solidFill>
                <a:ea typeface="+mn-lt"/>
                <a:cs typeface="+mn-lt"/>
              </a:rPr>
              <a:t>على</a:t>
            </a:r>
            <a:r>
              <a:rPr lang="en-US" sz="1500" dirty="0">
                <a:solidFill>
                  <a:schemeClr val="bg1"/>
                </a:solidFill>
                <a:ea typeface="+mn-lt"/>
                <a:cs typeface="+mn-lt"/>
              </a:rPr>
              <a:t> </a:t>
            </a:r>
            <a:r>
              <a:rPr lang="en-US" sz="1500" dirty="0" err="1">
                <a:solidFill>
                  <a:schemeClr val="bg1"/>
                </a:solidFill>
                <a:ea typeface="+mn-lt"/>
                <a:cs typeface="+mn-lt"/>
              </a:rPr>
              <a:t>أداء</a:t>
            </a:r>
            <a:r>
              <a:rPr lang="en-US" sz="1500" dirty="0">
                <a:solidFill>
                  <a:schemeClr val="bg1"/>
                </a:solidFill>
                <a:ea typeface="+mn-lt"/>
                <a:cs typeface="+mn-lt"/>
              </a:rPr>
              <a:t> </a:t>
            </a:r>
            <a:r>
              <a:rPr lang="en-US" sz="1500" dirty="0" err="1">
                <a:solidFill>
                  <a:schemeClr val="bg1"/>
                </a:solidFill>
                <a:ea typeface="+mn-lt"/>
                <a:cs typeface="+mn-lt"/>
              </a:rPr>
              <a:t>أي</a:t>
            </a:r>
            <a:r>
              <a:rPr lang="en-US" sz="1500" dirty="0">
                <a:solidFill>
                  <a:schemeClr val="bg1"/>
                </a:solidFill>
                <a:ea typeface="+mn-lt"/>
                <a:cs typeface="+mn-lt"/>
              </a:rPr>
              <a:t> </a:t>
            </a:r>
            <a:r>
              <a:rPr lang="en-US" sz="1500" dirty="0" err="1">
                <a:solidFill>
                  <a:schemeClr val="bg1"/>
                </a:solidFill>
                <a:ea typeface="+mn-lt"/>
                <a:cs typeface="+mn-lt"/>
              </a:rPr>
              <a:t>مهمة</a:t>
            </a:r>
            <a:r>
              <a:rPr lang="en-US" sz="1500" dirty="0">
                <a:solidFill>
                  <a:schemeClr val="bg1"/>
                </a:solidFill>
                <a:ea typeface="+mn-lt"/>
                <a:cs typeface="+mn-lt"/>
              </a:rPr>
              <a:t> </a:t>
            </a:r>
            <a:r>
              <a:rPr lang="en-US" sz="1500" dirty="0" err="1">
                <a:solidFill>
                  <a:schemeClr val="bg1"/>
                </a:solidFill>
                <a:ea typeface="+mn-lt"/>
                <a:cs typeface="+mn-lt"/>
              </a:rPr>
              <a:t>فكرية</a:t>
            </a:r>
            <a:r>
              <a:rPr lang="en-US" sz="1500" dirty="0">
                <a:solidFill>
                  <a:schemeClr val="bg1"/>
                </a:solidFill>
                <a:ea typeface="+mn-lt"/>
                <a:cs typeface="+mn-lt"/>
              </a:rPr>
              <a:t> </a:t>
            </a:r>
            <a:r>
              <a:rPr lang="en-US" sz="1500" dirty="0" err="1">
                <a:solidFill>
                  <a:schemeClr val="bg1"/>
                </a:solidFill>
                <a:ea typeface="+mn-lt"/>
                <a:cs typeface="+mn-lt"/>
              </a:rPr>
              <a:t>او</a:t>
            </a:r>
            <a:r>
              <a:rPr lang="en-US" sz="1500" dirty="0">
                <a:solidFill>
                  <a:schemeClr val="bg1"/>
                </a:solidFill>
                <a:ea typeface="+mn-lt"/>
                <a:cs typeface="+mn-lt"/>
              </a:rPr>
              <a:t> </a:t>
            </a:r>
            <a:r>
              <a:rPr lang="en-US" sz="1500" dirty="0" err="1">
                <a:solidFill>
                  <a:schemeClr val="bg1"/>
                </a:solidFill>
                <a:ea typeface="+mn-lt"/>
                <a:cs typeface="+mn-lt"/>
              </a:rPr>
              <a:t>حركيه</a:t>
            </a:r>
            <a:r>
              <a:rPr lang="en-US" sz="1500" dirty="0">
                <a:solidFill>
                  <a:schemeClr val="bg1"/>
                </a:solidFill>
                <a:ea typeface="+mn-lt"/>
                <a:cs typeface="+mn-lt"/>
              </a:rPr>
              <a:t>  </a:t>
            </a:r>
            <a:r>
              <a:rPr lang="en-US" sz="1500" dirty="0" err="1">
                <a:solidFill>
                  <a:schemeClr val="bg1"/>
                </a:solidFill>
                <a:ea typeface="+mn-lt"/>
                <a:cs typeface="+mn-lt"/>
              </a:rPr>
              <a:t>يمكن</a:t>
            </a:r>
            <a:r>
              <a:rPr lang="en-US" sz="1500" dirty="0">
                <a:solidFill>
                  <a:schemeClr val="bg1"/>
                </a:solidFill>
                <a:ea typeface="+mn-lt"/>
                <a:cs typeface="+mn-lt"/>
              </a:rPr>
              <a:t> </a:t>
            </a:r>
            <a:r>
              <a:rPr lang="en-US" sz="1500" dirty="0" err="1">
                <a:solidFill>
                  <a:schemeClr val="bg1"/>
                </a:solidFill>
                <a:ea typeface="+mn-lt"/>
                <a:cs typeface="+mn-lt"/>
              </a:rPr>
              <a:t>للإنسان</a:t>
            </a:r>
            <a:r>
              <a:rPr lang="en-US" sz="1500" dirty="0">
                <a:solidFill>
                  <a:schemeClr val="bg1"/>
                </a:solidFill>
                <a:ea typeface="+mn-lt"/>
                <a:cs typeface="+mn-lt"/>
              </a:rPr>
              <a:t> </a:t>
            </a:r>
            <a:r>
              <a:rPr lang="en-US" sz="1500" dirty="0" err="1">
                <a:solidFill>
                  <a:schemeClr val="bg1"/>
                </a:solidFill>
                <a:ea typeface="+mn-lt"/>
                <a:cs typeface="+mn-lt"/>
              </a:rPr>
              <a:t>القيام</a:t>
            </a:r>
            <a:r>
              <a:rPr lang="en-US" sz="1500" dirty="0">
                <a:solidFill>
                  <a:schemeClr val="bg1"/>
                </a:solidFill>
                <a:ea typeface="+mn-lt"/>
                <a:cs typeface="+mn-lt"/>
              </a:rPr>
              <a:t> </a:t>
            </a:r>
            <a:r>
              <a:rPr lang="en-US" sz="1500" dirty="0" err="1">
                <a:solidFill>
                  <a:schemeClr val="bg1"/>
                </a:solidFill>
                <a:ea typeface="+mn-lt"/>
                <a:cs typeface="+mn-lt"/>
              </a:rPr>
              <a:t>بها</a:t>
            </a:r>
            <a:r>
              <a:rPr lang="en-US" sz="1500" dirty="0">
                <a:solidFill>
                  <a:schemeClr val="bg1"/>
                </a:solidFill>
                <a:ea typeface="+mn-lt"/>
                <a:cs typeface="+mn-lt"/>
              </a:rPr>
              <a:t> (</a:t>
            </a:r>
            <a:r>
              <a:rPr lang="en-US" sz="1500" dirty="0" err="1">
                <a:solidFill>
                  <a:schemeClr val="bg1"/>
                </a:solidFill>
                <a:ea typeface="+mn-lt"/>
                <a:cs typeface="+mn-lt"/>
              </a:rPr>
              <a:t>ما</a:t>
            </a:r>
            <a:r>
              <a:rPr lang="en-US" sz="1500" dirty="0">
                <a:solidFill>
                  <a:schemeClr val="bg1"/>
                </a:solidFill>
                <a:ea typeface="+mn-lt"/>
                <a:cs typeface="+mn-lt"/>
              </a:rPr>
              <a:t> </a:t>
            </a:r>
            <a:r>
              <a:rPr lang="en-US" sz="1500" dirty="0" err="1">
                <a:solidFill>
                  <a:schemeClr val="bg1"/>
                </a:solidFill>
                <a:ea typeface="+mn-lt"/>
                <a:cs typeface="+mn-lt"/>
              </a:rPr>
              <a:t>زال</a:t>
            </a:r>
            <a:r>
              <a:rPr lang="en-US" sz="1500" dirty="0">
                <a:solidFill>
                  <a:schemeClr val="bg1"/>
                </a:solidFill>
                <a:ea typeface="+mn-lt"/>
                <a:cs typeface="+mn-lt"/>
              </a:rPr>
              <a:t> </a:t>
            </a:r>
            <a:r>
              <a:rPr lang="en-US" sz="1500" dirty="0" err="1">
                <a:solidFill>
                  <a:schemeClr val="bg1"/>
                </a:solidFill>
                <a:ea typeface="+mn-lt"/>
                <a:cs typeface="+mn-lt"/>
              </a:rPr>
              <a:t>تحت</a:t>
            </a:r>
            <a:r>
              <a:rPr lang="en-US" sz="1500" dirty="0">
                <a:solidFill>
                  <a:schemeClr val="bg1"/>
                </a:solidFill>
                <a:ea typeface="+mn-lt"/>
                <a:cs typeface="+mn-lt"/>
              </a:rPr>
              <a:t> </a:t>
            </a:r>
            <a:r>
              <a:rPr lang="en-US" sz="1500" dirty="0" err="1">
                <a:solidFill>
                  <a:schemeClr val="bg1"/>
                </a:solidFill>
                <a:ea typeface="+mn-lt"/>
                <a:cs typeface="+mn-lt"/>
              </a:rPr>
              <a:t>البحث</a:t>
            </a:r>
            <a:r>
              <a:rPr lang="en-US" sz="1500" dirty="0">
                <a:solidFill>
                  <a:schemeClr val="bg1"/>
                </a:solidFill>
                <a:ea typeface="+mn-lt"/>
                <a:cs typeface="+mn-lt"/>
              </a:rPr>
              <a:t>).</a:t>
            </a:r>
            <a:endParaRPr lang="en-US" sz="1500" dirty="0">
              <a:solidFill>
                <a:schemeClr val="bg1"/>
              </a:solidFill>
            </a:endParaRPr>
          </a:p>
          <a:p>
            <a:r>
              <a:rPr lang="en-US" sz="1500" dirty="0" err="1">
                <a:solidFill>
                  <a:schemeClr val="bg1"/>
                </a:solidFill>
                <a:ea typeface="+mn-lt"/>
                <a:cs typeface="+mn-lt"/>
              </a:rPr>
              <a:t>الذكاء</a:t>
            </a:r>
            <a:r>
              <a:rPr lang="en-US" sz="1500" dirty="0">
                <a:solidFill>
                  <a:schemeClr val="bg1"/>
                </a:solidFill>
                <a:ea typeface="+mn-lt"/>
                <a:cs typeface="+mn-lt"/>
              </a:rPr>
              <a:t> </a:t>
            </a:r>
            <a:r>
              <a:rPr lang="en-US" sz="1500" dirty="0" err="1">
                <a:solidFill>
                  <a:schemeClr val="bg1"/>
                </a:solidFill>
                <a:ea typeface="+mn-lt"/>
                <a:cs typeface="+mn-lt"/>
              </a:rPr>
              <a:t>الاصطناعي</a:t>
            </a:r>
            <a:r>
              <a:rPr lang="en-US" sz="1500" dirty="0">
                <a:solidFill>
                  <a:schemeClr val="bg1"/>
                </a:solidFill>
                <a:ea typeface="+mn-lt"/>
                <a:cs typeface="+mn-lt"/>
              </a:rPr>
              <a:t> </a:t>
            </a:r>
            <a:r>
              <a:rPr lang="en-US" sz="1500" dirty="0" err="1">
                <a:solidFill>
                  <a:schemeClr val="bg1"/>
                </a:solidFill>
                <a:ea typeface="+mn-lt"/>
                <a:cs typeface="+mn-lt"/>
              </a:rPr>
              <a:t>الفائق</a:t>
            </a:r>
            <a:r>
              <a:rPr lang="en-US" sz="1500" dirty="0">
                <a:solidFill>
                  <a:schemeClr val="bg1"/>
                </a:solidFill>
                <a:ea typeface="+mn-lt"/>
                <a:cs typeface="+mn-lt"/>
              </a:rPr>
              <a:t> (Superintelligent AI):</a:t>
            </a:r>
            <a:endParaRPr lang="en-US" sz="1500" dirty="0">
              <a:solidFill>
                <a:schemeClr val="bg1"/>
              </a:solidFill>
            </a:endParaRPr>
          </a:p>
          <a:p>
            <a:r>
              <a:rPr lang="en-US" sz="1500" err="1">
                <a:solidFill>
                  <a:schemeClr val="bg2"/>
                </a:solidFill>
                <a:ea typeface="+mn-lt"/>
                <a:cs typeface="+mn-lt"/>
              </a:rPr>
              <a:t>أنظمة</a:t>
            </a:r>
            <a:r>
              <a:rPr lang="en-US" sz="1500" dirty="0">
                <a:solidFill>
                  <a:schemeClr val="bg1"/>
                </a:solidFill>
                <a:ea typeface="+mn-lt"/>
                <a:cs typeface="+mn-lt"/>
              </a:rPr>
              <a:t> </a:t>
            </a:r>
            <a:r>
              <a:rPr lang="en-US" sz="1500" dirty="0" err="1">
                <a:solidFill>
                  <a:schemeClr val="bg1"/>
                </a:solidFill>
                <a:ea typeface="+mn-lt"/>
                <a:cs typeface="+mn-lt"/>
              </a:rPr>
              <a:t>تفوق</a:t>
            </a:r>
            <a:r>
              <a:rPr lang="en-US" sz="1500" dirty="0">
                <a:solidFill>
                  <a:schemeClr val="bg1"/>
                </a:solidFill>
                <a:ea typeface="+mn-lt"/>
                <a:cs typeface="+mn-lt"/>
              </a:rPr>
              <a:t> </a:t>
            </a:r>
            <a:r>
              <a:rPr lang="en-US" sz="1500" dirty="0" err="1">
                <a:solidFill>
                  <a:schemeClr val="bg1"/>
                </a:solidFill>
                <a:ea typeface="+mn-lt"/>
                <a:cs typeface="+mn-lt"/>
              </a:rPr>
              <a:t>ذكاء</a:t>
            </a:r>
            <a:r>
              <a:rPr lang="en-US" sz="1500" dirty="0">
                <a:solidFill>
                  <a:schemeClr val="bg1"/>
                </a:solidFill>
                <a:ea typeface="+mn-lt"/>
                <a:cs typeface="+mn-lt"/>
              </a:rPr>
              <a:t> </a:t>
            </a:r>
            <a:r>
              <a:rPr lang="en-US" sz="1500" dirty="0" err="1">
                <a:solidFill>
                  <a:schemeClr val="bg1"/>
                </a:solidFill>
                <a:ea typeface="+mn-lt"/>
                <a:cs typeface="+mn-lt"/>
              </a:rPr>
              <a:t>البشر</a:t>
            </a:r>
            <a:r>
              <a:rPr lang="en-US" sz="1500" dirty="0">
                <a:solidFill>
                  <a:schemeClr val="bg1"/>
                </a:solidFill>
                <a:ea typeface="+mn-lt"/>
                <a:cs typeface="+mn-lt"/>
              </a:rPr>
              <a:t> </a:t>
            </a:r>
            <a:r>
              <a:rPr lang="en-US" sz="1500" dirty="0" err="1">
                <a:solidFill>
                  <a:schemeClr val="bg1"/>
                </a:solidFill>
                <a:ea typeface="+mn-lt"/>
                <a:cs typeface="+mn-lt"/>
              </a:rPr>
              <a:t>في</a:t>
            </a:r>
            <a:r>
              <a:rPr lang="en-US" sz="1500" dirty="0">
                <a:solidFill>
                  <a:schemeClr val="bg1"/>
                </a:solidFill>
                <a:ea typeface="+mn-lt"/>
                <a:cs typeface="+mn-lt"/>
              </a:rPr>
              <a:t> </a:t>
            </a:r>
            <a:r>
              <a:rPr lang="en-US" sz="1500" dirty="0" err="1">
                <a:solidFill>
                  <a:schemeClr val="bg1"/>
                </a:solidFill>
                <a:ea typeface="+mn-lt"/>
                <a:cs typeface="+mn-lt"/>
              </a:rPr>
              <a:t>جميع</a:t>
            </a:r>
            <a:r>
              <a:rPr lang="en-US" sz="1500" dirty="0">
                <a:solidFill>
                  <a:schemeClr val="bg1"/>
                </a:solidFill>
                <a:ea typeface="+mn-lt"/>
                <a:cs typeface="+mn-lt"/>
              </a:rPr>
              <a:t> </a:t>
            </a:r>
            <a:r>
              <a:rPr lang="en-US" sz="1500" dirty="0" err="1">
                <a:solidFill>
                  <a:schemeClr val="bg1"/>
                </a:solidFill>
                <a:ea typeface="+mn-lt"/>
                <a:cs typeface="+mn-lt"/>
              </a:rPr>
              <a:t>المجالات</a:t>
            </a:r>
            <a:r>
              <a:rPr lang="en-US" sz="1500" dirty="0">
                <a:solidFill>
                  <a:schemeClr val="bg1"/>
                </a:solidFill>
                <a:ea typeface="+mn-lt"/>
                <a:cs typeface="+mn-lt"/>
              </a:rPr>
              <a:t> (</a:t>
            </a:r>
            <a:r>
              <a:rPr lang="en-US" sz="1500" dirty="0" err="1">
                <a:solidFill>
                  <a:schemeClr val="bg1"/>
                </a:solidFill>
                <a:ea typeface="+mn-lt"/>
                <a:cs typeface="+mn-lt"/>
              </a:rPr>
              <a:t>مستقبلي</a:t>
            </a:r>
            <a:r>
              <a:rPr lang="en-US" sz="1500" dirty="0">
                <a:solidFill>
                  <a:schemeClr val="bg1"/>
                </a:solidFill>
                <a:ea typeface="+mn-lt"/>
                <a:cs typeface="+mn-lt"/>
              </a:rPr>
              <a:t>، </a:t>
            </a:r>
            <a:r>
              <a:rPr lang="en-US" sz="1500" dirty="0" err="1">
                <a:solidFill>
                  <a:schemeClr val="bg1"/>
                </a:solidFill>
                <a:ea typeface="+mn-lt"/>
                <a:cs typeface="+mn-lt"/>
              </a:rPr>
              <a:t>نظري</a:t>
            </a:r>
            <a:r>
              <a:rPr lang="en-US" sz="1500" dirty="0">
                <a:solidFill>
                  <a:schemeClr val="bg1"/>
                </a:solidFill>
                <a:ea typeface="+mn-lt"/>
                <a:cs typeface="+mn-lt"/>
              </a:rPr>
              <a:t>).</a:t>
            </a:r>
            <a:endParaRPr lang="en-US" sz="1500" dirty="0">
              <a:solidFill>
                <a:schemeClr val="bg1"/>
              </a:solidFill>
            </a:endParaRPr>
          </a:p>
          <a:p>
            <a:endParaRPr lang="en-US" sz="1500">
              <a:solidFill>
                <a:schemeClr val="bg1"/>
              </a:solidFill>
            </a:endParaRPr>
          </a:p>
          <a:p>
            <a:endParaRPr lang="en-US" sz="1500">
              <a:solidFill>
                <a:schemeClr val="bg1"/>
              </a:solidFill>
            </a:endParaRPr>
          </a:p>
        </p:txBody>
      </p:sp>
    </p:spTree>
    <p:extLst>
      <p:ext uri="{BB962C8B-B14F-4D97-AF65-F5344CB8AC3E}">
        <p14:creationId xmlns:p14="http://schemas.microsoft.com/office/powerpoint/2010/main" val="262152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9" name="Rectangle 28">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D153D0-E670-A8E5-92E2-6215E81EE9D3}"/>
              </a:ext>
            </a:extLst>
          </p:cNvPr>
          <p:cNvSpPr>
            <a:spLocks noGrp="1"/>
          </p:cNvSpPr>
          <p:nvPr>
            <p:ph type="title"/>
          </p:nvPr>
        </p:nvSpPr>
        <p:spPr>
          <a:xfrm>
            <a:off x="761803" y="350196"/>
            <a:ext cx="4646904" cy="1624520"/>
          </a:xfrm>
        </p:spPr>
        <p:txBody>
          <a:bodyPr anchor="ctr">
            <a:normAutofit/>
          </a:bodyPr>
          <a:lstStyle/>
          <a:p>
            <a:pPr>
              <a:spcBef>
                <a:spcPts val="0"/>
              </a:spcBef>
            </a:pPr>
            <a:r>
              <a:rPr lang="en-US" sz="4000">
                <a:ea typeface="+mj-lt"/>
                <a:cs typeface="+mj-lt"/>
              </a:rPr>
              <a:t>ChatGPT </a:t>
            </a:r>
            <a:endParaRPr lang="en-US" sz="4000"/>
          </a:p>
        </p:txBody>
      </p:sp>
      <p:sp>
        <p:nvSpPr>
          <p:cNvPr id="3" name="Content Placeholder 2">
            <a:extLst>
              <a:ext uri="{FF2B5EF4-FFF2-40B4-BE49-F238E27FC236}">
                <a16:creationId xmlns:a16="http://schemas.microsoft.com/office/drawing/2014/main" id="{722F116A-687B-3C94-DED1-40A0C504DD46}"/>
              </a:ext>
            </a:extLst>
          </p:cNvPr>
          <p:cNvSpPr>
            <a:spLocks noGrp="1"/>
          </p:cNvSpPr>
          <p:nvPr>
            <p:ph idx="1"/>
          </p:nvPr>
        </p:nvSpPr>
        <p:spPr>
          <a:xfrm>
            <a:off x="761802" y="2743200"/>
            <a:ext cx="4646905" cy="3613149"/>
          </a:xfrm>
        </p:spPr>
        <p:txBody>
          <a:bodyPr vert="horz" lIns="91440" tIns="45720" rIns="91440" bIns="45720" rtlCol="0" anchor="ctr">
            <a:normAutofit/>
          </a:bodyPr>
          <a:lstStyle/>
          <a:p>
            <a:pPr>
              <a:buNone/>
            </a:pPr>
            <a:r>
              <a:rPr lang="en-US" sz="1700">
                <a:ea typeface="+mn-lt"/>
                <a:cs typeface="+mn-lt"/>
              </a:rPr>
              <a:t>هو برنامج ذكاء اصطناعي يمكنه فهم وكتابة النصوص مثل الإنسان. يمكنك التحدث معه وطرح الأسئلة، وسيحاول الإجابة بطريقة طبيعية ومفهومة. يتم استخدامه في المساعدة على الكتابة، وتقديم المعلومات، وحل المشكلات، وحتى الدردشة العادية. يتم تطويره ليكون مفيدًا في مجالات مثل التعليم، العمل، والبرمجة</a:t>
            </a:r>
          </a:p>
          <a:p>
            <a:pPr>
              <a:buNone/>
            </a:pPr>
            <a:endParaRPr lang="en-US" sz="1700"/>
          </a:p>
          <a:p>
            <a:pPr>
              <a:buNone/>
            </a:pPr>
            <a:r>
              <a:rPr lang="en-US" sz="1700">
                <a:ea typeface="+mn-lt"/>
                <a:cs typeface="+mn-lt"/>
              </a:rPr>
              <a:t>يتعلم ChatGPT عن طريق تحليل كميات ضخمة من النصوص والمعلومات من الإنترنت والكتب والمقالات. يتم تدريبه باستخدام تقنية تسمى </a:t>
            </a:r>
            <a:r>
              <a:rPr lang="en-US" sz="1700" b="1">
                <a:ea typeface="+mn-lt"/>
                <a:cs typeface="+mn-lt"/>
              </a:rPr>
              <a:t>التعلم الآلي</a:t>
            </a:r>
            <a:r>
              <a:rPr lang="en-US" sz="1700">
                <a:ea typeface="+mn-lt"/>
                <a:cs typeface="+mn-lt"/>
              </a:rPr>
              <a:t>، حيث يدرس كيف يكتب البشر ويتحدثون، ثم يستخدم هذه المعرفة للرد على الأسئلة وإنشاء نصوص جديدة. لا يفهم مثل الإنسان، لكنه يتنبأ بالكلمات المناسبة بناءً على ما تعلمه من البيانات السابقة</a:t>
            </a:r>
            <a:endParaRPr lang="en-US" sz="1700"/>
          </a:p>
          <a:p>
            <a:pPr>
              <a:buNone/>
            </a:pPr>
            <a:endParaRPr lang="en-US" sz="1700"/>
          </a:p>
          <a:p>
            <a:pPr marL="0" indent="0">
              <a:buNone/>
            </a:pPr>
            <a:endParaRPr lang="en-US" sz="1700"/>
          </a:p>
        </p:txBody>
      </p:sp>
      <p:pic>
        <p:nvPicPr>
          <p:cNvPr id="4" name="Picture 3" descr="A logo of a company&#10;&#10;AI-generated content may be incorrect.">
            <a:extLst>
              <a:ext uri="{FF2B5EF4-FFF2-40B4-BE49-F238E27FC236}">
                <a16:creationId xmlns:a16="http://schemas.microsoft.com/office/drawing/2014/main" id="{69C51F33-7CF9-DE7E-AFB0-19192A883B6B}"/>
              </a:ext>
            </a:extLst>
          </p:cNvPr>
          <p:cNvPicPr>
            <a:picLocks noChangeAspect="1"/>
          </p:cNvPicPr>
          <p:nvPr/>
        </p:nvPicPr>
        <p:blipFill>
          <a:blip r:embed="rId2"/>
          <a:srcRect l="5488" r="5524"/>
          <a:stretch/>
        </p:blipFill>
        <p:spPr>
          <a:xfrm>
            <a:off x="6096000" y="1"/>
            <a:ext cx="6102825" cy="6858000"/>
          </a:xfrm>
          <a:prstGeom prst="rect">
            <a:avLst/>
          </a:prstGeom>
        </p:spPr>
      </p:pic>
    </p:spTree>
    <p:extLst>
      <p:ext uri="{BB962C8B-B14F-4D97-AF65-F5344CB8AC3E}">
        <p14:creationId xmlns:p14="http://schemas.microsoft.com/office/powerpoint/2010/main" val="2901212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58E49-F789-A3DA-5018-95B28F42AD03}"/>
              </a:ext>
            </a:extLst>
          </p:cNvPr>
          <p:cNvSpPr>
            <a:spLocks noGrp="1"/>
          </p:cNvSpPr>
          <p:nvPr>
            <p:ph type="title"/>
          </p:nvPr>
        </p:nvSpPr>
        <p:spPr>
          <a:xfrm>
            <a:off x="640080" y="325369"/>
            <a:ext cx="4368602" cy="1956841"/>
          </a:xfrm>
        </p:spPr>
        <p:txBody>
          <a:bodyPr anchor="b">
            <a:normAutofit/>
          </a:bodyPr>
          <a:lstStyle/>
          <a:p>
            <a:pPr>
              <a:spcBef>
                <a:spcPts val="0"/>
              </a:spcBef>
            </a:pPr>
            <a:r>
              <a:rPr lang="en-US" sz="5400"/>
              <a:t>مجالات </a:t>
            </a:r>
            <a:r>
              <a:rPr lang="en-US" sz="5400" b="1"/>
              <a:t>الذكاء الاصطناعي</a:t>
            </a:r>
            <a:endParaRPr lang="en-US" sz="5400"/>
          </a:p>
          <a:p>
            <a:pPr>
              <a:spcBef>
                <a:spcPts val="0"/>
              </a:spcBef>
            </a:pPr>
            <a:endParaRPr lang="en-US" sz="540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3A7EB2-FA84-5CEF-7409-D00E7176AD73}"/>
              </a:ext>
            </a:extLst>
          </p:cNvPr>
          <p:cNvSpPr>
            <a:spLocks noGrp="1"/>
          </p:cNvSpPr>
          <p:nvPr>
            <p:ph idx="1"/>
          </p:nvPr>
        </p:nvSpPr>
        <p:spPr>
          <a:xfrm>
            <a:off x="640080" y="2872899"/>
            <a:ext cx="4243589" cy="3320668"/>
          </a:xfrm>
        </p:spPr>
        <p:txBody>
          <a:bodyPr vert="horz" lIns="91440" tIns="45720" rIns="91440" bIns="45720" rtlCol="0">
            <a:normAutofit/>
          </a:bodyPr>
          <a:lstStyle/>
          <a:p>
            <a:pPr marL="0" indent="0">
              <a:buNone/>
            </a:pPr>
            <a:r>
              <a:rPr lang="en-US" sz="2200" dirty="0" err="1">
                <a:ea typeface="+mn-lt"/>
                <a:cs typeface="+mn-lt"/>
              </a:rPr>
              <a:t>تعلم</a:t>
            </a:r>
            <a:r>
              <a:rPr lang="en-US" sz="2200" dirty="0">
                <a:ea typeface="+mn-lt"/>
                <a:cs typeface="+mn-lt"/>
              </a:rPr>
              <a:t> </a:t>
            </a:r>
            <a:r>
              <a:rPr lang="en-US" sz="2200" dirty="0" err="1">
                <a:ea typeface="+mn-lt"/>
                <a:cs typeface="+mn-lt"/>
              </a:rPr>
              <a:t>الآلة</a:t>
            </a:r>
            <a:r>
              <a:rPr lang="en-US" sz="2200" dirty="0">
                <a:ea typeface="+mn-lt"/>
                <a:cs typeface="+mn-lt"/>
              </a:rPr>
              <a:t> (Machine Learning)</a:t>
            </a:r>
            <a:endParaRPr lang="en-US" sz="2200" dirty="0"/>
          </a:p>
          <a:p>
            <a:pPr marL="0" indent="0">
              <a:buNone/>
            </a:pPr>
            <a:br>
              <a:rPr lang="en-US" sz="2200"/>
            </a:br>
            <a:r>
              <a:rPr lang="en-US" sz="2200"/>
              <a:t>نوع من الذكاء الاصطناعي الذي يقوم بمهام تحليل البيانات دون تعليمات صريحة. يمكن لتقنية تعلّم الآلة معالجة كميات كبيرة من البيانات التاريخية وتحديد الأنماط والتنبؤ بالعلاقات الجديدة بين البيانات غير المعروفة سابقًا.</a:t>
            </a:r>
          </a:p>
          <a:p>
            <a:endParaRPr lang="en-US" sz="2200"/>
          </a:p>
        </p:txBody>
      </p:sp>
      <p:pic>
        <p:nvPicPr>
          <p:cNvPr id="4" name="Picture 3" descr="A robot standing in front of a blackboard with math equations&#10;&#10;AI-generated content may be incorrect.">
            <a:extLst>
              <a:ext uri="{FF2B5EF4-FFF2-40B4-BE49-F238E27FC236}">
                <a16:creationId xmlns:a16="http://schemas.microsoft.com/office/drawing/2014/main" id="{D87C4C2D-D7D9-B513-6A43-73789C6F24C2}"/>
              </a:ext>
            </a:extLst>
          </p:cNvPr>
          <p:cNvPicPr>
            <a:picLocks noChangeAspect="1"/>
          </p:cNvPicPr>
          <p:nvPr/>
        </p:nvPicPr>
        <p:blipFill>
          <a:blip r:embed="rId2"/>
          <a:srcRect l="19758" r="-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10056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1" name="Rectangle 2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9B0306-EED3-0DEF-517A-0D092635AF97}"/>
              </a:ext>
            </a:extLst>
          </p:cNvPr>
          <p:cNvSpPr>
            <a:spLocks noGrp="1"/>
          </p:cNvSpPr>
          <p:nvPr>
            <p:ph type="title"/>
          </p:nvPr>
        </p:nvSpPr>
        <p:spPr>
          <a:xfrm>
            <a:off x="761803" y="350196"/>
            <a:ext cx="4646904" cy="1624520"/>
          </a:xfrm>
        </p:spPr>
        <p:txBody>
          <a:bodyPr anchor="ctr">
            <a:normAutofit/>
          </a:bodyPr>
          <a:lstStyle/>
          <a:p>
            <a:r>
              <a:rPr lang="en-US" sz="4000">
                <a:ea typeface="+mj-lt"/>
                <a:cs typeface="+mj-lt"/>
              </a:rPr>
              <a:t>الرؤية الحاسوبية (Computer Vision)</a:t>
            </a:r>
            <a:endParaRPr lang="en-US" sz="4000"/>
          </a:p>
        </p:txBody>
      </p:sp>
      <p:sp>
        <p:nvSpPr>
          <p:cNvPr id="3" name="Content Placeholder 2">
            <a:extLst>
              <a:ext uri="{FF2B5EF4-FFF2-40B4-BE49-F238E27FC236}">
                <a16:creationId xmlns:a16="http://schemas.microsoft.com/office/drawing/2014/main" id="{B8F794D3-7DAF-2BEC-2B22-4AC456A45F9B}"/>
              </a:ext>
            </a:extLst>
          </p:cNvPr>
          <p:cNvSpPr>
            <a:spLocks noGrp="1"/>
          </p:cNvSpPr>
          <p:nvPr>
            <p:ph idx="1"/>
          </p:nvPr>
        </p:nvSpPr>
        <p:spPr>
          <a:xfrm>
            <a:off x="761802" y="2743200"/>
            <a:ext cx="4646905" cy="3613149"/>
          </a:xfrm>
        </p:spPr>
        <p:txBody>
          <a:bodyPr vert="horz" lIns="91440" tIns="45720" rIns="91440" bIns="45720" rtlCol="0" anchor="ctr">
            <a:normAutofit/>
          </a:bodyPr>
          <a:lstStyle/>
          <a:p>
            <a:r>
              <a:rPr lang="en-US" sz="2000">
                <a:ea typeface="+mn-lt"/>
                <a:cs typeface="+mn-lt"/>
              </a:rPr>
              <a:t>الرؤية الحاسوبية هي تقنية تستخدمها الآلات للتعرف تلقائيًا على الصور ووصفها بدقة وكفاءة. اليوم، تتمتع أنظمة الكمبيوتر بإمكانية الوصول إلى حجم كبير من الصور وبيانات الفيديو التي يتم الحصول عليها أو إنشاؤها من الهواتف الذكية وكاميرات المرور وأنظمة الأمان والأجهزة الأخرى.</a:t>
            </a:r>
            <a:endParaRPr lang="en-US" sz="2000"/>
          </a:p>
        </p:txBody>
      </p:sp>
      <p:pic>
        <p:nvPicPr>
          <p:cNvPr id="4" name="Picture 3" descr="A person and person walking a dog on a street&#10;&#10;AI-generated content may be incorrect.">
            <a:extLst>
              <a:ext uri="{FF2B5EF4-FFF2-40B4-BE49-F238E27FC236}">
                <a16:creationId xmlns:a16="http://schemas.microsoft.com/office/drawing/2014/main" id="{B964033C-AF66-ACE6-6B96-CEB028BD0A91}"/>
              </a:ext>
            </a:extLst>
          </p:cNvPr>
          <p:cNvPicPr>
            <a:picLocks noChangeAspect="1"/>
          </p:cNvPicPr>
          <p:nvPr/>
        </p:nvPicPr>
        <p:blipFill>
          <a:blip r:embed="rId2"/>
          <a:srcRect l="32547" r="20956" b="-1"/>
          <a:stretch/>
        </p:blipFill>
        <p:spPr>
          <a:xfrm>
            <a:off x="6096000" y="1"/>
            <a:ext cx="6102825" cy="6858000"/>
          </a:xfrm>
          <a:prstGeom prst="rect">
            <a:avLst/>
          </a:prstGeom>
        </p:spPr>
      </p:pic>
    </p:spTree>
    <p:extLst>
      <p:ext uri="{BB962C8B-B14F-4D97-AF65-F5344CB8AC3E}">
        <p14:creationId xmlns:p14="http://schemas.microsoft.com/office/powerpoint/2010/main" val="45275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0420-BA92-B7DF-0366-77EAB78879B1}"/>
              </a:ext>
            </a:extLst>
          </p:cNvPr>
          <p:cNvSpPr>
            <a:spLocks noGrp="1"/>
          </p:cNvSpPr>
          <p:nvPr>
            <p:ph type="title"/>
          </p:nvPr>
        </p:nvSpPr>
        <p:spPr>
          <a:xfrm>
            <a:off x="6823878" y="741391"/>
            <a:ext cx="4491821" cy="1616203"/>
          </a:xfrm>
        </p:spPr>
        <p:txBody>
          <a:bodyPr anchor="b">
            <a:normAutofit/>
          </a:bodyPr>
          <a:lstStyle/>
          <a:p>
            <a:r>
              <a:rPr lang="en-US" sz="3200">
                <a:ea typeface="+mj-lt"/>
                <a:cs typeface="+mj-lt"/>
              </a:rPr>
              <a:t>إنترنت الأشياء (Internet of Things - IoT)</a:t>
            </a:r>
            <a:endParaRPr lang="en-US" sz="3200"/>
          </a:p>
        </p:txBody>
      </p:sp>
      <p:pic>
        <p:nvPicPr>
          <p:cNvPr id="4" name="Picture 3" descr="A finger touching a screen with icons&#10;&#10;AI-generated content may be incorrect.">
            <a:extLst>
              <a:ext uri="{FF2B5EF4-FFF2-40B4-BE49-F238E27FC236}">
                <a16:creationId xmlns:a16="http://schemas.microsoft.com/office/drawing/2014/main" id="{A7B1F0D6-F6BD-6221-2C98-760303EB52F8}"/>
              </a:ext>
            </a:extLst>
          </p:cNvPr>
          <p:cNvPicPr>
            <a:picLocks noChangeAspect="1"/>
          </p:cNvPicPr>
          <p:nvPr/>
        </p:nvPicPr>
        <p:blipFill>
          <a:blip r:embed="rId2"/>
          <a:srcRect l="27351" r="23761" b="1"/>
          <a:stretch/>
        </p:blipFill>
        <p:spPr>
          <a:xfrm>
            <a:off x="20" y="10"/>
            <a:ext cx="6095980" cy="6857990"/>
          </a:xfrm>
          <a:prstGeom prst="rect">
            <a:avLst/>
          </a:prstGeom>
        </p:spPr>
      </p:pic>
      <p:grpSp>
        <p:nvGrpSpPr>
          <p:cNvPr id="9" name="Group 8">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0" name="Rectangle 9">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1AD2FA8-05CB-E9F8-F971-C6BE6BFBB258}"/>
              </a:ext>
            </a:extLst>
          </p:cNvPr>
          <p:cNvSpPr>
            <a:spLocks noGrp="1"/>
          </p:cNvSpPr>
          <p:nvPr>
            <p:ph idx="1"/>
          </p:nvPr>
        </p:nvSpPr>
        <p:spPr>
          <a:xfrm>
            <a:off x="6823878" y="2533476"/>
            <a:ext cx="4491820" cy="3447832"/>
          </a:xfrm>
        </p:spPr>
        <p:txBody>
          <a:bodyPr vert="horz" lIns="91440" tIns="45720" rIns="91440" bIns="45720" rtlCol="0" anchor="t">
            <a:normAutofit/>
          </a:bodyPr>
          <a:lstStyle/>
          <a:p>
            <a:pPr algn="r"/>
            <a:r>
              <a:rPr lang="en-US" sz="2000" dirty="0" err="1">
                <a:ea typeface="+mn-lt"/>
                <a:cs typeface="+mn-lt"/>
              </a:rPr>
              <a:t>هو</a:t>
            </a:r>
            <a:r>
              <a:rPr lang="en-US" sz="2000" dirty="0">
                <a:ea typeface="+mn-lt"/>
                <a:cs typeface="+mn-lt"/>
              </a:rPr>
              <a:t> </a:t>
            </a:r>
            <a:r>
              <a:rPr lang="en-US" sz="2000" dirty="0" err="1">
                <a:ea typeface="+mn-lt"/>
                <a:cs typeface="+mn-lt"/>
              </a:rPr>
              <a:t>مفهوم</a:t>
            </a:r>
            <a:r>
              <a:rPr lang="en-US" sz="2000" dirty="0">
                <a:ea typeface="+mn-lt"/>
                <a:cs typeface="+mn-lt"/>
              </a:rPr>
              <a:t> </a:t>
            </a:r>
            <a:r>
              <a:rPr lang="en-US" sz="2000" dirty="0" err="1">
                <a:ea typeface="+mn-lt"/>
                <a:cs typeface="+mn-lt"/>
              </a:rPr>
              <a:t>يشير</a:t>
            </a:r>
            <a:r>
              <a:rPr lang="en-US" sz="2000" dirty="0">
                <a:ea typeface="+mn-lt"/>
                <a:cs typeface="+mn-lt"/>
              </a:rPr>
              <a:t> </a:t>
            </a:r>
            <a:r>
              <a:rPr lang="en-US" sz="2000" dirty="0" err="1">
                <a:ea typeface="+mn-lt"/>
                <a:cs typeface="+mn-lt"/>
              </a:rPr>
              <a:t>إلى</a:t>
            </a:r>
            <a:r>
              <a:rPr lang="en-US" sz="2000" dirty="0">
                <a:ea typeface="+mn-lt"/>
                <a:cs typeface="+mn-lt"/>
              </a:rPr>
              <a:t> </a:t>
            </a:r>
            <a:r>
              <a:rPr lang="en-US" sz="2000" dirty="0" err="1">
                <a:ea typeface="+mn-lt"/>
                <a:cs typeface="+mn-lt"/>
              </a:rPr>
              <a:t>ربط</a:t>
            </a:r>
            <a:r>
              <a:rPr lang="en-US" sz="2000" dirty="0">
                <a:ea typeface="+mn-lt"/>
                <a:cs typeface="+mn-lt"/>
              </a:rPr>
              <a:t> </a:t>
            </a:r>
            <a:r>
              <a:rPr lang="en-US" sz="2000" dirty="0" err="1">
                <a:ea typeface="+mn-lt"/>
                <a:cs typeface="+mn-lt"/>
              </a:rPr>
              <a:t>الأجهزة</a:t>
            </a:r>
            <a:r>
              <a:rPr lang="en-US" sz="2000" dirty="0">
                <a:ea typeface="+mn-lt"/>
                <a:cs typeface="+mn-lt"/>
              </a:rPr>
              <a:t> </a:t>
            </a:r>
            <a:r>
              <a:rPr lang="en-US" sz="2000" dirty="0" err="1">
                <a:ea typeface="+mn-lt"/>
                <a:cs typeface="+mn-lt"/>
              </a:rPr>
              <a:t>الذكية</a:t>
            </a:r>
            <a:r>
              <a:rPr lang="en-US" sz="2000" dirty="0">
                <a:ea typeface="+mn-lt"/>
                <a:cs typeface="+mn-lt"/>
              </a:rPr>
              <a:t> </a:t>
            </a:r>
            <a:r>
              <a:rPr lang="en-US" sz="2000" dirty="0" err="1">
                <a:ea typeface="+mn-lt"/>
                <a:cs typeface="+mn-lt"/>
              </a:rPr>
              <a:t>بالإنترنت</a:t>
            </a:r>
            <a:r>
              <a:rPr lang="en-US" sz="2000" dirty="0">
                <a:ea typeface="+mn-lt"/>
                <a:cs typeface="+mn-lt"/>
              </a:rPr>
              <a:t> </a:t>
            </a:r>
            <a:r>
              <a:rPr lang="en-US" sz="2000" dirty="0" err="1">
                <a:ea typeface="+mn-lt"/>
                <a:cs typeface="+mn-lt"/>
              </a:rPr>
              <a:t>بحيث</a:t>
            </a:r>
            <a:r>
              <a:rPr lang="en-US" sz="2000" dirty="0">
                <a:ea typeface="+mn-lt"/>
                <a:cs typeface="+mn-lt"/>
              </a:rPr>
              <a:t> </a:t>
            </a:r>
            <a:r>
              <a:rPr lang="en-US" sz="2000" dirty="0" err="1">
                <a:ea typeface="+mn-lt"/>
                <a:cs typeface="+mn-lt"/>
              </a:rPr>
              <a:t>يمكنها</a:t>
            </a:r>
            <a:r>
              <a:rPr lang="en-US" sz="2000" dirty="0">
                <a:ea typeface="+mn-lt"/>
                <a:cs typeface="+mn-lt"/>
              </a:rPr>
              <a:t> </a:t>
            </a:r>
            <a:r>
              <a:rPr lang="en-US" sz="2000" dirty="0" err="1">
                <a:ea typeface="+mn-lt"/>
                <a:cs typeface="+mn-lt"/>
              </a:rPr>
              <a:t>التواصل</a:t>
            </a:r>
            <a:r>
              <a:rPr lang="en-US" sz="2000" dirty="0">
                <a:ea typeface="+mn-lt"/>
                <a:cs typeface="+mn-lt"/>
              </a:rPr>
              <a:t> </a:t>
            </a:r>
            <a:r>
              <a:rPr lang="en-US" sz="2000" dirty="0" err="1">
                <a:ea typeface="+mn-lt"/>
                <a:cs typeface="+mn-lt"/>
              </a:rPr>
              <a:t>مع</a:t>
            </a:r>
            <a:r>
              <a:rPr lang="en-US" sz="2000" dirty="0">
                <a:ea typeface="+mn-lt"/>
                <a:cs typeface="+mn-lt"/>
              </a:rPr>
              <a:t> </a:t>
            </a:r>
            <a:r>
              <a:rPr lang="en-US" sz="2000" dirty="0" err="1">
                <a:ea typeface="+mn-lt"/>
                <a:cs typeface="+mn-lt"/>
              </a:rPr>
              <a:t>بعضها</a:t>
            </a:r>
            <a:r>
              <a:rPr lang="en-US" sz="2000" dirty="0">
                <a:ea typeface="+mn-lt"/>
                <a:cs typeface="+mn-lt"/>
              </a:rPr>
              <a:t> </a:t>
            </a:r>
            <a:r>
              <a:rPr lang="en-US" sz="2000" dirty="0" err="1">
                <a:ea typeface="+mn-lt"/>
                <a:cs typeface="+mn-lt"/>
              </a:rPr>
              <a:t>البعض</a:t>
            </a:r>
            <a:r>
              <a:rPr lang="en-US" sz="2000" dirty="0">
                <a:ea typeface="+mn-lt"/>
                <a:cs typeface="+mn-lt"/>
              </a:rPr>
              <a:t> </a:t>
            </a:r>
            <a:r>
              <a:rPr lang="en-US" sz="2000" dirty="0" err="1">
                <a:ea typeface="+mn-lt"/>
                <a:cs typeface="+mn-lt"/>
              </a:rPr>
              <a:t>وتبادل</a:t>
            </a:r>
            <a:r>
              <a:rPr lang="en-US" sz="2000" dirty="0">
                <a:ea typeface="+mn-lt"/>
                <a:cs typeface="+mn-lt"/>
              </a:rPr>
              <a:t> </a:t>
            </a:r>
            <a:r>
              <a:rPr lang="en-US" sz="2000" dirty="0" err="1">
                <a:ea typeface="+mn-lt"/>
                <a:cs typeface="+mn-lt"/>
              </a:rPr>
              <a:t>البيانات</a:t>
            </a:r>
            <a:r>
              <a:rPr lang="en-US" sz="2000" dirty="0">
                <a:ea typeface="+mn-lt"/>
                <a:cs typeface="+mn-lt"/>
              </a:rPr>
              <a:t> </a:t>
            </a:r>
            <a:r>
              <a:rPr lang="en-US" sz="2000" dirty="0" err="1">
                <a:ea typeface="+mn-lt"/>
                <a:cs typeface="+mn-lt"/>
              </a:rPr>
              <a:t>دون</a:t>
            </a:r>
            <a:r>
              <a:rPr lang="en-US" sz="2000" dirty="0">
                <a:ea typeface="+mn-lt"/>
                <a:cs typeface="+mn-lt"/>
              </a:rPr>
              <a:t> </a:t>
            </a:r>
            <a:r>
              <a:rPr lang="en-US" sz="2000" dirty="0" err="1">
                <a:ea typeface="+mn-lt"/>
                <a:cs typeface="+mn-lt"/>
              </a:rPr>
              <a:t>تدخل</a:t>
            </a:r>
            <a:r>
              <a:rPr lang="en-US" sz="2000" dirty="0">
                <a:ea typeface="+mn-lt"/>
                <a:cs typeface="+mn-lt"/>
              </a:rPr>
              <a:t> </a:t>
            </a:r>
            <a:r>
              <a:rPr lang="en-US" sz="2000" dirty="0" err="1">
                <a:ea typeface="+mn-lt"/>
                <a:cs typeface="+mn-lt"/>
              </a:rPr>
              <a:t>بشري</a:t>
            </a:r>
            <a:r>
              <a:rPr lang="en-US" sz="2000" dirty="0">
                <a:ea typeface="+mn-lt"/>
                <a:cs typeface="+mn-lt"/>
              </a:rPr>
              <a:t> </a:t>
            </a:r>
            <a:r>
              <a:rPr lang="en-US" sz="2000" dirty="0" err="1">
                <a:ea typeface="+mn-lt"/>
                <a:cs typeface="+mn-lt"/>
              </a:rPr>
              <a:t>مباشر</a:t>
            </a:r>
            <a:r>
              <a:rPr lang="en-US" sz="2000" dirty="0">
                <a:ea typeface="+mn-lt"/>
                <a:cs typeface="+mn-lt"/>
              </a:rPr>
              <a:t>. </a:t>
            </a:r>
            <a:r>
              <a:rPr lang="en-US" sz="2000" dirty="0" err="1">
                <a:ea typeface="+mn-lt"/>
                <a:cs typeface="+mn-lt"/>
              </a:rPr>
              <a:t>يشمل</a:t>
            </a:r>
            <a:r>
              <a:rPr lang="en-US" sz="2000" dirty="0">
                <a:ea typeface="+mn-lt"/>
                <a:cs typeface="+mn-lt"/>
              </a:rPr>
              <a:t> </a:t>
            </a:r>
            <a:r>
              <a:rPr lang="en-US" sz="2000" dirty="0" err="1">
                <a:ea typeface="+mn-lt"/>
                <a:cs typeface="+mn-lt"/>
              </a:rPr>
              <a:t>ذلك</a:t>
            </a:r>
            <a:r>
              <a:rPr lang="en-US" sz="2000" dirty="0">
                <a:ea typeface="+mn-lt"/>
                <a:cs typeface="+mn-lt"/>
              </a:rPr>
              <a:t> </a:t>
            </a:r>
            <a:r>
              <a:rPr lang="en-US" sz="2000" dirty="0" err="1">
                <a:ea typeface="+mn-lt"/>
                <a:cs typeface="+mn-lt"/>
              </a:rPr>
              <a:t>الأجهزة</a:t>
            </a:r>
            <a:r>
              <a:rPr lang="en-US" sz="2000" dirty="0">
                <a:ea typeface="+mn-lt"/>
                <a:cs typeface="+mn-lt"/>
              </a:rPr>
              <a:t> </a:t>
            </a:r>
            <a:r>
              <a:rPr lang="en-US" sz="2000" dirty="0" err="1">
                <a:ea typeface="+mn-lt"/>
                <a:cs typeface="+mn-lt"/>
              </a:rPr>
              <a:t>المنزلية</a:t>
            </a:r>
            <a:r>
              <a:rPr lang="en-US" sz="2000" dirty="0">
                <a:ea typeface="+mn-lt"/>
                <a:cs typeface="+mn-lt"/>
              </a:rPr>
              <a:t> </a:t>
            </a:r>
            <a:r>
              <a:rPr lang="en-US" sz="2000" dirty="0" err="1">
                <a:ea typeface="+mn-lt"/>
                <a:cs typeface="+mn-lt"/>
              </a:rPr>
              <a:t>الذكية</a:t>
            </a:r>
            <a:r>
              <a:rPr lang="en-US" sz="2000" dirty="0">
                <a:ea typeface="+mn-lt"/>
                <a:cs typeface="+mn-lt"/>
              </a:rPr>
              <a:t>، </a:t>
            </a:r>
            <a:r>
              <a:rPr lang="en-US" sz="2000" dirty="0" err="1">
                <a:ea typeface="+mn-lt"/>
                <a:cs typeface="+mn-lt"/>
              </a:rPr>
              <a:t>وأجهزة</a:t>
            </a:r>
            <a:r>
              <a:rPr lang="en-US" sz="2000" dirty="0">
                <a:ea typeface="+mn-lt"/>
                <a:cs typeface="+mn-lt"/>
              </a:rPr>
              <a:t> </a:t>
            </a:r>
            <a:r>
              <a:rPr lang="en-US" sz="2000" dirty="0" err="1">
                <a:ea typeface="+mn-lt"/>
                <a:cs typeface="+mn-lt"/>
              </a:rPr>
              <a:t>الاستشعار</a:t>
            </a:r>
            <a:r>
              <a:rPr lang="en-US" sz="2000" dirty="0">
                <a:ea typeface="+mn-lt"/>
                <a:cs typeface="+mn-lt"/>
              </a:rPr>
              <a:t> </a:t>
            </a:r>
            <a:r>
              <a:rPr lang="en-US" sz="2000" dirty="0" err="1">
                <a:ea typeface="+mn-lt"/>
                <a:cs typeface="+mn-lt"/>
              </a:rPr>
              <a:t>في</a:t>
            </a:r>
            <a:r>
              <a:rPr lang="en-US" sz="2000" dirty="0">
                <a:ea typeface="+mn-lt"/>
                <a:cs typeface="+mn-lt"/>
              </a:rPr>
              <a:t> </a:t>
            </a:r>
            <a:r>
              <a:rPr lang="en-US" sz="2000" dirty="0" err="1">
                <a:ea typeface="+mn-lt"/>
                <a:cs typeface="+mn-lt"/>
              </a:rPr>
              <a:t>المصانع</a:t>
            </a:r>
            <a:r>
              <a:rPr lang="en-US" sz="2000" dirty="0">
                <a:ea typeface="+mn-lt"/>
                <a:cs typeface="+mn-lt"/>
              </a:rPr>
              <a:t>، </a:t>
            </a:r>
            <a:r>
              <a:rPr lang="en-US" sz="2000" dirty="0" err="1">
                <a:ea typeface="+mn-lt"/>
                <a:cs typeface="+mn-lt"/>
              </a:rPr>
              <a:t>والسيارات</a:t>
            </a:r>
            <a:r>
              <a:rPr lang="en-US" sz="2000" dirty="0">
                <a:ea typeface="+mn-lt"/>
                <a:cs typeface="+mn-lt"/>
              </a:rPr>
              <a:t> </a:t>
            </a:r>
            <a:r>
              <a:rPr lang="en-US" sz="2000" dirty="0" err="1">
                <a:ea typeface="+mn-lt"/>
                <a:cs typeface="+mn-lt"/>
              </a:rPr>
              <a:t>المتصلة</a:t>
            </a:r>
            <a:r>
              <a:rPr lang="en-US" sz="2000" dirty="0">
                <a:ea typeface="+mn-lt"/>
                <a:cs typeface="+mn-lt"/>
              </a:rPr>
              <a:t> </a:t>
            </a:r>
            <a:r>
              <a:rPr lang="en-US" sz="2000" dirty="0" err="1">
                <a:ea typeface="+mn-lt"/>
                <a:cs typeface="+mn-lt"/>
              </a:rPr>
              <a:t>بالإنترنت</a:t>
            </a:r>
            <a:r>
              <a:rPr lang="en-US" sz="2000" dirty="0">
                <a:ea typeface="+mn-lt"/>
                <a:cs typeface="+mn-lt"/>
              </a:rPr>
              <a:t>، </a:t>
            </a:r>
            <a:r>
              <a:rPr lang="en-US" sz="2000" dirty="0" err="1">
                <a:ea typeface="+mn-lt"/>
                <a:cs typeface="+mn-lt"/>
              </a:rPr>
              <a:t>وغيرها</a:t>
            </a:r>
            <a:r>
              <a:rPr lang="en-US" sz="2000" dirty="0">
                <a:ea typeface="+mn-lt"/>
                <a:cs typeface="+mn-lt"/>
              </a:rPr>
              <a:t>.</a:t>
            </a:r>
          </a:p>
        </p:txBody>
      </p:sp>
    </p:spTree>
    <p:extLst>
      <p:ext uri="{BB962C8B-B14F-4D97-AF65-F5344CB8AC3E}">
        <p14:creationId xmlns:p14="http://schemas.microsoft.com/office/powerpoint/2010/main" val="269635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EC04F3-D613-2130-ED32-0DC058FAA1AE}"/>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3100">
                <a:ea typeface="+mj-lt"/>
                <a:cs typeface="+mj-lt"/>
              </a:rPr>
              <a:t>الواقع الافتراضي والمعزز (Virtual and Augmented Reality - VR/AR)</a:t>
            </a:r>
            <a:br>
              <a:rPr lang="en-US" sz="3100"/>
            </a:br>
            <a:endParaRPr lang="en-US" sz="3100"/>
          </a:p>
          <a:p>
            <a:pPr>
              <a:spcBef>
                <a:spcPts val="0"/>
              </a:spcBef>
            </a:pPr>
            <a:endParaRPr lang="en-US" sz="3100"/>
          </a:p>
        </p:txBody>
      </p:sp>
      <p:sp>
        <p:nvSpPr>
          <p:cNvPr id="3" name="Content Placeholder 2">
            <a:extLst>
              <a:ext uri="{FF2B5EF4-FFF2-40B4-BE49-F238E27FC236}">
                <a16:creationId xmlns:a16="http://schemas.microsoft.com/office/drawing/2014/main" id="{597E9848-2857-F00E-CF33-84CFAB982A5B}"/>
              </a:ext>
            </a:extLst>
          </p:cNvPr>
          <p:cNvSpPr>
            <a:spLocks noGrp="1"/>
          </p:cNvSpPr>
          <p:nvPr>
            <p:ph idx="1"/>
          </p:nvPr>
        </p:nvSpPr>
        <p:spPr>
          <a:xfrm>
            <a:off x="761800" y="2470244"/>
            <a:ext cx="5334197" cy="3769835"/>
          </a:xfrm>
        </p:spPr>
        <p:txBody>
          <a:bodyPr vert="horz" lIns="91440" tIns="45720" rIns="91440" bIns="45720" rtlCol="0" anchor="ctr">
            <a:normAutofit/>
          </a:bodyPr>
          <a:lstStyle/>
          <a:p>
            <a:pPr algn="r">
              <a:buNone/>
            </a:pPr>
            <a:r>
              <a:rPr lang="en-US" b="1" err="1">
                <a:solidFill>
                  <a:srgbClr val="404040"/>
                </a:solidFill>
              </a:rPr>
              <a:t>الواقع</a:t>
            </a:r>
            <a:r>
              <a:rPr lang="en-US" b="1" dirty="0">
                <a:solidFill>
                  <a:srgbClr val="404040"/>
                </a:solidFill>
              </a:rPr>
              <a:t> </a:t>
            </a:r>
            <a:r>
              <a:rPr lang="en-US" b="1" err="1">
                <a:solidFill>
                  <a:srgbClr val="404040"/>
                </a:solidFill>
              </a:rPr>
              <a:t>الافتراضي</a:t>
            </a:r>
            <a:r>
              <a:rPr lang="en-US" b="1">
                <a:solidFill>
                  <a:srgbClr val="404040"/>
                </a:solidFill>
              </a:rPr>
              <a:t> (VR):</a:t>
            </a:r>
            <a:endParaRPr lang="en-US"/>
          </a:p>
          <a:p>
            <a:pPr algn="r">
              <a:buFont typeface="Arial"/>
              <a:buChar char="•"/>
            </a:pPr>
            <a:r>
              <a:rPr lang="en-US" sz="1200" b="1" err="1">
                <a:solidFill>
                  <a:srgbClr val="404040"/>
                </a:solidFill>
                <a:ea typeface="+mn-lt"/>
                <a:cs typeface="+mn-lt"/>
              </a:rPr>
              <a:t>ا</a:t>
            </a:r>
            <a:r>
              <a:rPr lang="en-US" sz="1600" b="1" err="1">
                <a:solidFill>
                  <a:srgbClr val="404040"/>
                </a:solidFill>
                <a:ea typeface="+mn-lt"/>
                <a:cs typeface="+mn-lt"/>
              </a:rPr>
              <a:t>لتعريف</a:t>
            </a:r>
            <a:r>
              <a:rPr lang="en-US" sz="1600" b="1" dirty="0">
                <a:solidFill>
                  <a:srgbClr val="404040"/>
                </a:solidFill>
                <a:ea typeface="+mn-lt"/>
                <a:cs typeface="+mn-lt"/>
              </a:rPr>
              <a:t>:</a:t>
            </a:r>
            <a:r>
              <a:rPr lang="en-US" sz="1600" dirty="0">
                <a:solidFill>
                  <a:srgbClr val="404040"/>
                </a:solidFill>
                <a:ea typeface="+mn-lt"/>
                <a:cs typeface="+mn-lt"/>
              </a:rPr>
              <a:t> </a:t>
            </a:r>
            <a:r>
              <a:rPr lang="en-US" sz="1600" err="1">
                <a:solidFill>
                  <a:srgbClr val="404040"/>
                </a:solidFill>
                <a:ea typeface="+mn-lt"/>
                <a:cs typeface="+mn-lt"/>
              </a:rPr>
              <a:t>الواقع</a:t>
            </a:r>
            <a:r>
              <a:rPr lang="en-US" sz="1600" dirty="0">
                <a:solidFill>
                  <a:srgbClr val="404040"/>
                </a:solidFill>
                <a:ea typeface="+mn-lt"/>
                <a:cs typeface="+mn-lt"/>
              </a:rPr>
              <a:t> </a:t>
            </a:r>
            <a:r>
              <a:rPr lang="en-US" sz="1600" err="1">
                <a:solidFill>
                  <a:srgbClr val="404040"/>
                </a:solidFill>
                <a:ea typeface="+mn-lt"/>
                <a:cs typeface="+mn-lt"/>
              </a:rPr>
              <a:t>الافتراضي</a:t>
            </a:r>
            <a:r>
              <a:rPr lang="en-US" sz="1600" dirty="0">
                <a:solidFill>
                  <a:srgbClr val="404040"/>
                </a:solidFill>
                <a:ea typeface="+mn-lt"/>
                <a:cs typeface="+mn-lt"/>
              </a:rPr>
              <a:t> </a:t>
            </a:r>
            <a:r>
              <a:rPr lang="en-US" sz="1600" err="1">
                <a:solidFill>
                  <a:srgbClr val="404040"/>
                </a:solidFill>
                <a:ea typeface="+mn-lt"/>
                <a:cs typeface="+mn-lt"/>
              </a:rPr>
              <a:t>هو</a:t>
            </a:r>
            <a:r>
              <a:rPr lang="en-US" sz="1600" dirty="0">
                <a:solidFill>
                  <a:srgbClr val="404040"/>
                </a:solidFill>
                <a:ea typeface="+mn-lt"/>
                <a:cs typeface="+mn-lt"/>
              </a:rPr>
              <a:t> </a:t>
            </a:r>
            <a:r>
              <a:rPr lang="en-US" sz="1600" err="1">
                <a:solidFill>
                  <a:srgbClr val="404040"/>
                </a:solidFill>
                <a:ea typeface="+mn-lt"/>
                <a:cs typeface="+mn-lt"/>
              </a:rPr>
              <a:t>بيئة</a:t>
            </a:r>
            <a:r>
              <a:rPr lang="en-US" sz="1600" dirty="0">
                <a:solidFill>
                  <a:srgbClr val="404040"/>
                </a:solidFill>
                <a:ea typeface="+mn-lt"/>
                <a:cs typeface="+mn-lt"/>
              </a:rPr>
              <a:t> </a:t>
            </a:r>
            <a:r>
              <a:rPr lang="en-US" sz="1600" err="1">
                <a:solidFill>
                  <a:srgbClr val="404040"/>
                </a:solidFill>
                <a:ea typeface="+mn-lt"/>
                <a:cs typeface="+mn-lt"/>
              </a:rPr>
              <a:t>ثلاثية</a:t>
            </a:r>
            <a:r>
              <a:rPr lang="en-US" sz="1600" dirty="0">
                <a:solidFill>
                  <a:srgbClr val="404040"/>
                </a:solidFill>
                <a:ea typeface="+mn-lt"/>
                <a:cs typeface="+mn-lt"/>
              </a:rPr>
              <a:t> </a:t>
            </a:r>
            <a:r>
              <a:rPr lang="en-US" sz="1600" err="1">
                <a:solidFill>
                  <a:srgbClr val="404040"/>
                </a:solidFill>
                <a:ea typeface="+mn-lt"/>
                <a:cs typeface="+mn-lt"/>
              </a:rPr>
              <a:t>الأبعاد</a:t>
            </a:r>
            <a:r>
              <a:rPr lang="en-US" sz="1600" dirty="0">
                <a:solidFill>
                  <a:srgbClr val="404040"/>
                </a:solidFill>
                <a:ea typeface="+mn-lt"/>
                <a:cs typeface="+mn-lt"/>
              </a:rPr>
              <a:t> </a:t>
            </a:r>
            <a:r>
              <a:rPr lang="en-US" sz="1600" err="1">
                <a:solidFill>
                  <a:srgbClr val="404040"/>
                </a:solidFill>
                <a:ea typeface="+mn-lt"/>
                <a:cs typeface="+mn-lt"/>
              </a:rPr>
              <a:t>مُحاكاة</a:t>
            </a:r>
            <a:r>
              <a:rPr lang="en-US" sz="1600" dirty="0">
                <a:solidFill>
                  <a:srgbClr val="404040"/>
                </a:solidFill>
                <a:ea typeface="+mn-lt"/>
                <a:cs typeface="+mn-lt"/>
              </a:rPr>
              <a:t> </a:t>
            </a:r>
            <a:r>
              <a:rPr lang="en-US" sz="1600" err="1">
                <a:solidFill>
                  <a:srgbClr val="404040"/>
                </a:solidFill>
                <a:ea typeface="+mn-lt"/>
                <a:cs typeface="+mn-lt"/>
              </a:rPr>
              <a:t>بواسطة</a:t>
            </a:r>
            <a:r>
              <a:rPr lang="en-US" sz="1600" dirty="0">
                <a:solidFill>
                  <a:srgbClr val="404040"/>
                </a:solidFill>
                <a:ea typeface="+mn-lt"/>
                <a:cs typeface="+mn-lt"/>
              </a:rPr>
              <a:t> </a:t>
            </a:r>
            <a:r>
              <a:rPr lang="en-US" sz="1600" err="1">
                <a:solidFill>
                  <a:srgbClr val="404040"/>
                </a:solidFill>
                <a:ea typeface="+mn-lt"/>
                <a:cs typeface="+mn-lt"/>
              </a:rPr>
              <a:t>الكمبيوتر</a:t>
            </a:r>
            <a:r>
              <a:rPr lang="en-US" sz="1600" dirty="0">
                <a:solidFill>
                  <a:srgbClr val="404040"/>
                </a:solidFill>
                <a:ea typeface="+mn-lt"/>
                <a:cs typeface="+mn-lt"/>
              </a:rPr>
              <a:t>، </a:t>
            </a:r>
            <a:r>
              <a:rPr lang="en-US" sz="1600" err="1">
                <a:solidFill>
                  <a:srgbClr val="404040"/>
                </a:solidFill>
                <a:ea typeface="+mn-lt"/>
                <a:cs typeface="+mn-lt"/>
              </a:rPr>
              <a:t>يمكن</a:t>
            </a:r>
            <a:r>
              <a:rPr lang="en-US" sz="1600" dirty="0">
                <a:solidFill>
                  <a:srgbClr val="404040"/>
                </a:solidFill>
                <a:ea typeface="+mn-lt"/>
                <a:cs typeface="+mn-lt"/>
              </a:rPr>
              <a:t> </a:t>
            </a:r>
            <a:r>
              <a:rPr lang="en-US" sz="1600" err="1">
                <a:solidFill>
                  <a:srgbClr val="404040"/>
                </a:solidFill>
                <a:ea typeface="+mn-lt"/>
                <a:cs typeface="+mn-lt"/>
              </a:rPr>
              <a:t>للمستخدم</a:t>
            </a:r>
            <a:r>
              <a:rPr lang="en-US" sz="1600" dirty="0">
                <a:solidFill>
                  <a:srgbClr val="404040"/>
                </a:solidFill>
                <a:ea typeface="+mn-lt"/>
                <a:cs typeface="+mn-lt"/>
              </a:rPr>
              <a:t> </a:t>
            </a:r>
            <a:r>
              <a:rPr lang="en-US" sz="1600" err="1">
                <a:solidFill>
                  <a:srgbClr val="404040"/>
                </a:solidFill>
                <a:ea typeface="+mn-lt"/>
                <a:cs typeface="+mn-lt"/>
              </a:rPr>
              <a:t>التفاعل</a:t>
            </a:r>
            <a:r>
              <a:rPr lang="en-US" sz="1600" dirty="0">
                <a:solidFill>
                  <a:srgbClr val="404040"/>
                </a:solidFill>
                <a:ea typeface="+mn-lt"/>
                <a:cs typeface="+mn-lt"/>
              </a:rPr>
              <a:t> </a:t>
            </a:r>
            <a:r>
              <a:rPr lang="en-US" sz="1600" err="1">
                <a:solidFill>
                  <a:srgbClr val="404040"/>
                </a:solidFill>
                <a:ea typeface="+mn-lt"/>
                <a:cs typeface="+mn-lt"/>
              </a:rPr>
              <a:t>معها</a:t>
            </a:r>
            <a:r>
              <a:rPr lang="en-US" sz="1600" dirty="0">
                <a:solidFill>
                  <a:srgbClr val="404040"/>
                </a:solidFill>
                <a:ea typeface="+mn-lt"/>
                <a:cs typeface="+mn-lt"/>
              </a:rPr>
              <a:t> </a:t>
            </a:r>
            <a:r>
              <a:rPr lang="en-US" sz="1600" err="1">
                <a:solidFill>
                  <a:srgbClr val="404040"/>
                </a:solidFill>
                <a:ea typeface="+mn-lt"/>
                <a:cs typeface="+mn-lt"/>
              </a:rPr>
              <a:t>باستخدام</a:t>
            </a:r>
            <a:r>
              <a:rPr lang="en-US" sz="1600" dirty="0">
                <a:solidFill>
                  <a:srgbClr val="404040"/>
                </a:solidFill>
                <a:ea typeface="+mn-lt"/>
                <a:cs typeface="+mn-lt"/>
              </a:rPr>
              <a:t> </a:t>
            </a:r>
            <a:r>
              <a:rPr lang="en-US" sz="1600" err="1">
                <a:solidFill>
                  <a:srgbClr val="404040"/>
                </a:solidFill>
                <a:ea typeface="+mn-lt"/>
                <a:cs typeface="+mn-lt"/>
              </a:rPr>
              <a:t>أجهزة</a:t>
            </a:r>
            <a:r>
              <a:rPr lang="en-US" sz="1600" dirty="0">
                <a:solidFill>
                  <a:srgbClr val="404040"/>
                </a:solidFill>
                <a:ea typeface="+mn-lt"/>
                <a:cs typeface="+mn-lt"/>
              </a:rPr>
              <a:t> </a:t>
            </a:r>
            <a:r>
              <a:rPr lang="en-US" sz="1600" err="1">
                <a:solidFill>
                  <a:srgbClr val="404040"/>
                </a:solidFill>
                <a:ea typeface="+mn-lt"/>
                <a:cs typeface="+mn-lt"/>
              </a:rPr>
              <a:t>خاصة</a:t>
            </a:r>
            <a:r>
              <a:rPr lang="en-US" sz="1600" dirty="0">
                <a:solidFill>
                  <a:srgbClr val="404040"/>
                </a:solidFill>
                <a:ea typeface="+mn-lt"/>
                <a:cs typeface="+mn-lt"/>
              </a:rPr>
              <a:t> </a:t>
            </a:r>
            <a:r>
              <a:rPr lang="en-US" sz="1600" err="1">
                <a:solidFill>
                  <a:srgbClr val="404040"/>
                </a:solidFill>
                <a:ea typeface="+mn-lt"/>
                <a:cs typeface="+mn-lt"/>
              </a:rPr>
              <a:t>مثل</a:t>
            </a:r>
            <a:r>
              <a:rPr lang="en-US" sz="1600" dirty="0">
                <a:solidFill>
                  <a:srgbClr val="404040"/>
                </a:solidFill>
                <a:ea typeface="+mn-lt"/>
                <a:cs typeface="+mn-lt"/>
              </a:rPr>
              <a:t> </a:t>
            </a:r>
            <a:r>
              <a:rPr lang="en-US" sz="1600" err="1">
                <a:solidFill>
                  <a:srgbClr val="404040"/>
                </a:solidFill>
                <a:ea typeface="+mn-lt"/>
                <a:cs typeface="+mn-lt"/>
              </a:rPr>
              <a:t>نظارات</a:t>
            </a:r>
            <a:endParaRPr lang="en-US" sz="1600" err="1">
              <a:solidFill>
                <a:srgbClr val="000000"/>
              </a:solidFill>
              <a:ea typeface="+mn-lt"/>
              <a:cs typeface="+mn-lt"/>
            </a:endParaRPr>
          </a:p>
          <a:p>
            <a:pPr algn="r">
              <a:buFont typeface="Arial"/>
              <a:buChar char="•"/>
            </a:pPr>
            <a:r>
              <a:rPr lang="en-US" sz="1600" b="1" err="1">
                <a:solidFill>
                  <a:srgbClr val="404040"/>
                </a:solidFill>
                <a:ea typeface="+mn-lt"/>
                <a:cs typeface="+mn-lt"/>
              </a:rPr>
              <a:t>التجربة</a:t>
            </a:r>
            <a:r>
              <a:rPr lang="en-US" sz="1600" b="1" dirty="0">
                <a:solidFill>
                  <a:srgbClr val="404040"/>
                </a:solidFill>
                <a:ea typeface="+mn-lt"/>
                <a:cs typeface="+mn-lt"/>
              </a:rPr>
              <a:t>:</a:t>
            </a:r>
            <a:r>
              <a:rPr lang="en-US" sz="1600" dirty="0">
                <a:solidFill>
                  <a:srgbClr val="404040"/>
                </a:solidFill>
                <a:ea typeface="+mn-lt"/>
                <a:cs typeface="+mn-lt"/>
              </a:rPr>
              <a:t> </a:t>
            </a:r>
            <a:r>
              <a:rPr lang="en-US" sz="1600" err="1">
                <a:solidFill>
                  <a:srgbClr val="404040"/>
                </a:solidFill>
                <a:ea typeface="+mn-lt"/>
                <a:cs typeface="+mn-lt"/>
              </a:rPr>
              <a:t>يُغمر</a:t>
            </a:r>
            <a:r>
              <a:rPr lang="en-US" sz="1600" dirty="0">
                <a:solidFill>
                  <a:srgbClr val="404040"/>
                </a:solidFill>
                <a:ea typeface="+mn-lt"/>
                <a:cs typeface="+mn-lt"/>
              </a:rPr>
              <a:t> </a:t>
            </a:r>
            <a:r>
              <a:rPr lang="en-US" sz="1600" err="1">
                <a:solidFill>
                  <a:srgbClr val="404040"/>
                </a:solidFill>
                <a:ea typeface="+mn-lt"/>
                <a:cs typeface="+mn-lt"/>
              </a:rPr>
              <a:t>المستخدم</a:t>
            </a:r>
            <a:r>
              <a:rPr lang="en-US" sz="1600" dirty="0">
                <a:solidFill>
                  <a:srgbClr val="404040"/>
                </a:solidFill>
                <a:ea typeface="+mn-lt"/>
                <a:cs typeface="+mn-lt"/>
              </a:rPr>
              <a:t> </a:t>
            </a:r>
            <a:r>
              <a:rPr lang="en-US" sz="1600" err="1">
                <a:solidFill>
                  <a:srgbClr val="404040"/>
                </a:solidFill>
                <a:ea typeface="+mn-lt"/>
                <a:cs typeface="+mn-lt"/>
              </a:rPr>
              <a:t>تمامًا</a:t>
            </a:r>
            <a:r>
              <a:rPr lang="en-US" sz="1600" dirty="0">
                <a:solidFill>
                  <a:srgbClr val="404040"/>
                </a:solidFill>
                <a:ea typeface="+mn-lt"/>
                <a:cs typeface="+mn-lt"/>
              </a:rPr>
              <a:t> </a:t>
            </a:r>
            <a:r>
              <a:rPr lang="en-US" sz="1600" err="1">
                <a:solidFill>
                  <a:srgbClr val="404040"/>
                </a:solidFill>
                <a:ea typeface="+mn-lt"/>
                <a:cs typeface="+mn-lt"/>
              </a:rPr>
              <a:t>في</a:t>
            </a:r>
            <a:r>
              <a:rPr lang="en-US" sz="1600" dirty="0">
                <a:solidFill>
                  <a:srgbClr val="404040"/>
                </a:solidFill>
                <a:ea typeface="+mn-lt"/>
                <a:cs typeface="+mn-lt"/>
              </a:rPr>
              <a:t> </a:t>
            </a:r>
            <a:r>
              <a:rPr lang="en-US" sz="1600" err="1">
                <a:solidFill>
                  <a:srgbClr val="404040"/>
                </a:solidFill>
                <a:ea typeface="+mn-lt"/>
                <a:cs typeface="+mn-lt"/>
              </a:rPr>
              <a:t>عالم</a:t>
            </a:r>
            <a:r>
              <a:rPr lang="en-US" sz="1600" dirty="0">
                <a:solidFill>
                  <a:srgbClr val="404040"/>
                </a:solidFill>
                <a:ea typeface="+mn-lt"/>
                <a:cs typeface="+mn-lt"/>
              </a:rPr>
              <a:t> </a:t>
            </a:r>
            <a:r>
              <a:rPr lang="en-US" sz="1600" err="1">
                <a:solidFill>
                  <a:srgbClr val="404040"/>
                </a:solidFill>
                <a:ea typeface="+mn-lt"/>
                <a:cs typeface="+mn-lt"/>
              </a:rPr>
              <a:t>رقمي</a:t>
            </a:r>
            <a:r>
              <a:rPr lang="en-US" sz="1600" dirty="0">
                <a:solidFill>
                  <a:srgbClr val="404040"/>
                </a:solidFill>
                <a:ea typeface="+mn-lt"/>
                <a:cs typeface="+mn-lt"/>
              </a:rPr>
              <a:t>، </a:t>
            </a:r>
            <a:r>
              <a:rPr lang="en-US" sz="1600" err="1">
                <a:solidFill>
                  <a:srgbClr val="404040"/>
                </a:solidFill>
                <a:ea typeface="+mn-lt"/>
                <a:cs typeface="+mn-lt"/>
              </a:rPr>
              <a:t>حيث</a:t>
            </a:r>
            <a:r>
              <a:rPr lang="en-US" sz="1600" dirty="0">
                <a:solidFill>
                  <a:srgbClr val="404040"/>
                </a:solidFill>
                <a:ea typeface="+mn-lt"/>
                <a:cs typeface="+mn-lt"/>
              </a:rPr>
              <a:t> </a:t>
            </a:r>
            <a:r>
              <a:rPr lang="en-US" sz="1600" err="1">
                <a:solidFill>
                  <a:srgbClr val="404040"/>
                </a:solidFill>
                <a:ea typeface="+mn-lt"/>
                <a:cs typeface="+mn-lt"/>
              </a:rPr>
              <a:t>يشعر</a:t>
            </a:r>
            <a:r>
              <a:rPr lang="en-US" sz="1600" dirty="0">
                <a:solidFill>
                  <a:srgbClr val="404040"/>
                </a:solidFill>
                <a:ea typeface="+mn-lt"/>
                <a:cs typeface="+mn-lt"/>
              </a:rPr>
              <a:t> </a:t>
            </a:r>
            <a:r>
              <a:rPr lang="en-US" sz="1600" err="1">
                <a:solidFill>
                  <a:srgbClr val="404040"/>
                </a:solidFill>
                <a:ea typeface="+mn-lt"/>
                <a:cs typeface="+mn-lt"/>
              </a:rPr>
              <a:t>وكأنه</a:t>
            </a:r>
            <a:r>
              <a:rPr lang="en-US" sz="1600" dirty="0">
                <a:solidFill>
                  <a:srgbClr val="404040"/>
                </a:solidFill>
                <a:ea typeface="+mn-lt"/>
                <a:cs typeface="+mn-lt"/>
              </a:rPr>
              <a:t> </a:t>
            </a:r>
            <a:r>
              <a:rPr lang="en-US" sz="1600" err="1">
                <a:solidFill>
                  <a:srgbClr val="404040"/>
                </a:solidFill>
                <a:ea typeface="+mn-lt"/>
                <a:cs typeface="+mn-lt"/>
              </a:rPr>
              <a:t>داخل</a:t>
            </a:r>
            <a:r>
              <a:rPr lang="en-US" sz="1600" dirty="0">
                <a:solidFill>
                  <a:srgbClr val="404040"/>
                </a:solidFill>
                <a:ea typeface="+mn-lt"/>
                <a:cs typeface="+mn-lt"/>
              </a:rPr>
              <a:t> </a:t>
            </a:r>
            <a:r>
              <a:rPr lang="en-US" sz="1600" err="1">
                <a:solidFill>
                  <a:srgbClr val="404040"/>
                </a:solidFill>
                <a:ea typeface="+mn-lt"/>
                <a:cs typeface="+mn-lt"/>
              </a:rPr>
              <a:t>في</a:t>
            </a:r>
            <a:r>
              <a:rPr lang="en-US" sz="1600" dirty="0">
                <a:solidFill>
                  <a:srgbClr val="404040"/>
                </a:solidFill>
                <a:ea typeface="+mn-lt"/>
                <a:cs typeface="+mn-lt"/>
              </a:rPr>
              <a:t> </a:t>
            </a:r>
            <a:r>
              <a:rPr lang="en-US" sz="1600" err="1">
                <a:solidFill>
                  <a:srgbClr val="404040"/>
                </a:solidFill>
                <a:ea typeface="+mn-lt"/>
                <a:cs typeface="+mn-lt"/>
              </a:rPr>
              <a:t>هذا</a:t>
            </a:r>
            <a:r>
              <a:rPr lang="en-US" sz="1600" dirty="0">
                <a:solidFill>
                  <a:srgbClr val="404040"/>
                </a:solidFill>
                <a:ea typeface="+mn-lt"/>
                <a:cs typeface="+mn-lt"/>
              </a:rPr>
              <a:t> </a:t>
            </a:r>
            <a:r>
              <a:rPr lang="en-US" sz="1600" err="1">
                <a:solidFill>
                  <a:srgbClr val="404040"/>
                </a:solidFill>
                <a:ea typeface="+mn-lt"/>
                <a:cs typeface="+mn-lt"/>
              </a:rPr>
              <a:t>العالم</a:t>
            </a:r>
            <a:r>
              <a:rPr lang="en-US" sz="1600">
                <a:solidFill>
                  <a:srgbClr val="404040"/>
                </a:solidFill>
                <a:ea typeface="+mn-lt"/>
                <a:cs typeface="+mn-lt"/>
              </a:rPr>
              <a:t>. </a:t>
            </a:r>
            <a:r>
              <a:rPr lang="en-US" sz="1600" err="1">
                <a:solidFill>
                  <a:srgbClr val="404040"/>
                </a:solidFill>
                <a:ea typeface="+mn-lt"/>
                <a:cs typeface="+mn-lt"/>
              </a:rPr>
              <a:t>يمكن</a:t>
            </a:r>
            <a:r>
              <a:rPr lang="en-US" sz="1600" dirty="0">
                <a:solidFill>
                  <a:srgbClr val="404040"/>
                </a:solidFill>
                <a:ea typeface="+mn-lt"/>
                <a:cs typeface="+mn-lt"/>
              </a:rPr>
              <a:t> </a:t>
            </a:r>
            <a:r>
              <a:rPr lang="en-US" sz="1600" err="1">
                <a:solidFill>
                  <a:srgbClr val="404040"/>
                </a:solidFill>
                <a:ea typeface="+mn-lt"/>
                <a:cs typeface="+mn-lt"/>
              </a:rPr>
              <a:t>استخدامه</a:t>
            </a:r>
            <a:r>
              <a:rPr lang="en-US" sz="1600" dirty="0">
                <a:solidFill>
                  <a:srgbClr val="404040"/>
                </a:solidFill>
                <a:ea typeface="+mn-lt"/>
                <a:cs typeface="+mn-lt"/>
              </a:rPr>
              <a:t> </a:t>
            </a:r>
            <a:r>
              <a:rPr lang="en-US" sz="1600" err="1">
                <a:solidFill>
                  <a:srgbClr val="404040"/>
                </a:solidFill>
                <a:ea typeface="+mn-lt"/>
                <a:cs typeface="+mn-lt"/>
              </a:rPr>
              <a:t>في</a:t>
            </a:r>
            <a:r>
              <a:rPr lang="en-US" sz="1600" dirty="0">
                <a:solidFill>
                  <a:srgbClr val="404040"/>
                </a:solidFill>
                <a:ea typeface="+mn-lt"/>
                <a:cs typeface="+mn-lt"/>
              </a:rPr>
              <a:t> </a:t>
            </a:r>
            <a:r>
              <a:rPr lang="en-US" sz="1600" err="1">
                <a:solidFill>
                  <a:srgbClr val="404040"/>
                </a:solidFill>
                <a:ea typeface="+mn-lt"/>
                <a:cs typeface="+mn-lt"/>
              </a:rPr>
              <a:t>الألعاب</a:t>
            </a:r>
            <a:r>
              <a:rPr lang="en-US" sz="1600">
                <a:solidFill>
                  <a:srgbClr val="404040"/>
                </a:solidFill>
                <a:ea typeface="+mn-lt"/>
                <a:cs typeface="+mn-lt"/>
              </a:rPr>
              <a:t>، </a:t>
            </a:r>
            <a:r>
              <a:rPr lang="en-US" sz="1600" err="1">
                <a:solidFill>
                  <a:srgbClr val="404040"/>
                </a:solidFill>
                <a:ea typeface="+mn-lt"/>
                <a:cs typeface="+mn-lt"/>
              </a:rPr>
              <a:t>التدريب</a:t>
            </a:r>
            <a:r>
              <a:rPr lang="en-US" sz="1600">
                <a:solidFill>
                  <a:srgbClr val="404040"/>
                </a:solidFill>
                <a:ea typeface="+mn-lt"/>
                <a:cs typeface="+mn-lt"/>
              </a:rPr>
              <a:t>، </a:t>
            </a:r>
            <a:r>
              <a:rPr lang="en-US" sz="1600" err="1">
                <a:solidFill>
                  <a:srgbClr val="404040"/>
                </a:solidFill>
                <a:ea typeface="+mn-lt"/>
                <a:cs typeface="+mn-lt"/>
              </a:rPr>
              <a:t>التعليم</a:t>
            </a:r>
            <a:r>
              <a:rPr lang="en-US" sz="1600">
                <a:solidFill>
                  <a:srgbClr val="404040"/>
                </a:solidFill>
                <a:ea typeface="+mn-lt"/>
                <a:cs typeface="+mn-lt"/>
              </a:rPr>
              <a:t>، </a:t>
            </a:r>
            <a:r>
              <a:rPr lang="en-US" sz="1600" err="1">
                <a:solidFill>
                  <a:srgbClr val="404040"/>
                </a:solidFill>
                <a:ea typeface="+mn-lt"/>
                <a:cs typeface="+mn-lt"/>
              </a:rPr>
              <a:t>وحتى</a:t>
            </a:r>
            <a:r>
              <a:rPr lang="en-US" sz="1600" dirty="0">
                <a:solidFill>
                  <a:srgbClr val="404040"/>
                </a:solidFill>
                <a:ea typeface="+mn-lt"/>
                <a:cs typeface="+mn-lt"/>
              </a:rPr>
              <a:t> </a:t>
            </a:r>
            <a:r>
              <a:rPr lang="en-US" sz="1600" err="1">
                <a:solidFill>
                  <a:srgbClr val="404040"/>
                </a:solidFill>
                <a:ea typeface="+mn-lt"/>
                <a:cs typeface="+mn-lt"/>
              </a:rPr>
              <a:t>العلاج</a:t>
            </a:r>
            <a:r>
              <a:rPr lang="en-US" sz="1600" dirty="0">
                <a:solidFill>
                  <a:srgbClr val="404040"/>
                </a:solidFill>
                <a:ea typeface="+mn-lt"/>
                <a:cs typeface="+mn-lt"/>
              </a:rPr>
              <a:t> </a:t>
            </a:r>
            <a:r>
              <a:rPr lang="en-US" sz="1600" err="1">
                <a:solidFill>
                  <a:srgbClr val="404040"/>
                </a:solidFill>
                <a:ea typeface="+mn-lt"/>
                <a:cs typeface="+mn-lt"/>
              </a:rPr>
              <a:t>النفسي</a:t>
            </a:r>
            <a:r>
              <a:rPr lang="en-US" sz="1200" dirty="0">
                <a:solidFill>
                  <a:srgbClr val="404040"/>
                </a:solidFill>
                <a:ea typeface="+mn-lt"/>
                <a:cs typeface="+mn-lt"/>
              </a:rPr>
              <a:t>.</a:t>
            </a:r>
            <a:endParaRPr lang="en-US" dirty="0"/>
          </a:p>
          <a:p>
            <a:pPr algn="r">
              <a:buNone/>
            </a:pPr>
            <a:r>
              <a:rPr lang="en-US" dirty="0">
                <a:solidFill>
                  <a:srgbClr val="404040"/>
                </a:solidFill>
              </a:rPr>
              <a:t> </a:t>
            </a:r>
            <a:r>
              <a:rPr lang="en-US" b="1" err="1">
                <a:solidFill>
                  <a:srgbClr val="404040"/>
                </a:solidFill>
              </a:rPr>
              <a:t>الواقع</a:t>
            </a:r>
            <a:r>
              <a:rPr lang="en-US" b="1" dirty="0">
                <a:solidFill>
                  <a:srgbClr val="404040"/>
                </a:solidFill>
              </a:rPr>
              <a:t> </a:t>
            </a:r>
            <a:r>
              <a:rPr lang="en-US" b="1" err="1">
                <a:solidFill>
                  <a:srgbClr val="404040"/>
                </a:solidFill>
              </a:rPr>
              <a:t>المعزز</a:t>
            </a:r>
            <a:r>
              <a:rPr lang="en-US" b="1">
                <a:solidFill>
                  <a:srgbClr val="404040"/>
                </a:solidFill>
              </a:rPr>
              <a:t> (AR):</a:t>
            </a:r>
            <a:endParaRPr lang="en-US"/>
          </a:p>
          <a:p>
            <a:pPr algn="r">
              <a:buFont typeface="Arial"/>
              <a:buChar char="•"/>
            </a:pPr>
            <a:r>
              <a:rPr lang="en-US" sz="1600" b="1" err="1">
                <a:solidFill>
                  <a:srgbClr val="404040"/>
                </a:solidFill>
                <a:ea typeface="+mn-lt"/>
                <a:cs typeface="+mn-lt"/>
              </a:rPr>
              <a:t>التعريف</a:t>
            </a:r>
            <a:r>
              <a:rPr lang="en-US" sz="1200" b="1" dirty="0">
                <a:solidFill>
                  <a:srgbClr val="404040"/>
                </a:solidFill>
                <a:ea typeface="+mn-lt"/>
                <a:cs typeface="+mn-lt"/>
              </a:rPr>
              <a:t>:</a:t>
            </a:r>
            <a:r>
              <a:rPr lang="en-US" sz="1200" dirty="0">
                <a:solidFill>
                  <a:srgbClr val="404040"/>
                </a:solidFill>
                <a:ea typeface="+mn-lt"/>
                <a:cs typeface="+mn-lt"/>
              </a:rPr>
              <a:t> </a:t>
            </a:r>
            <a:r>
              <a:rPr lang="en-US" sz="1600" err="1">
                <a:solidFill>
                  <a:srgbClr val="404040"/>
                </a:solidFill>
                <a:ea typeface="+mn-lt"/>
                <a:cs typeface="+mn-lt"/>
              </a:rPr>
              <a:t>الواقع</a:t>
            </a:r>
            <a:r>
              <a:rPr lang="en-US" sz="1600" dirty="0">
                <a:solidFill>
                  <a:srgbClr val="404040"/>
                </a:solidFill>
                <a:ea typeface="+mn-lt"/>
                <a:cs typeface="+mn-lt"/>
              </a:rPr>
              <a:t> </a:t>
            </a:r>
            <a:r>
              <a:rPr lang="en-US" sz="1600" err="1">
                <a:solidFill>
                  <a:srgbClr val="404040"/>
                </a:solidFill>
                <a:ea typeface="+mn-lt"/>
                <a:cs typeface="+mn-lt"/>
              </a:rPr>
              <a:t>المعزز</a:t>
            </a:r>
            <a:r>
              <a:rPr lang="en-US" sz="1600" dirty="0">
                <a:solidFill>
                  <a:srgbClr val="404040"/>
                </a:solidFill>
                <a:ea typeface="+mn-lt"/>
                <a:cs typeface="+mn-lt"/>
              </a:rPr>
              <a:t> </a:t>
            </a:r>
            <a:r>
              <a:rPr lang="en-US" sz="1600" err="1">
                <a:solidFill>
                  <a:srgbClr val="404040"/>
                </a:solidFill>
                <a:ea typeface="+mn-lt"/>
                <a:cs typeface="+mn-lt"/>
              </a:rPr>
              <a:t>هو</a:t>
            </a:r>
            <a:r>
              <a:rPr lang="en-US" sz="1600" dirty="0">
                <a:solidFill>
                  <a:srgbClr val="404040"/>
                </a:solidFill>
                <a:ea typeface="+mn-lt"/>
                <a:cs typeface="+mn-lt"/>
              </a:rPr>
              <a:t> </a:t>
            </a:r>
            <a:r>
              <a:rPr lang="en-US" sz="1600" err="1">
                <a:solidFill>
                  <a:srgbClr val="404040"/>
                </a:solidFill>
                <a:ea typeface="+mn-lt"/>
                <a:cs typeface="+mn-lt"/>
              </a:rPr>
              <a:t>تقنية</a:t>
            </a:r>
            <a:r>
              <a:rPr lang="en-US" sz="1600" dirty="0">
                <a:solidFill>
                  <a:srgbClr val="404040"/>
                </a:solidFill>
                <a:ea typeface="+mn-lt"/>
                <a:cs typeface="+mn-lt"/>
              </a:rPr>
              <a:t> </a:t>
            </a:r>
            <a:r>
              <a:rPr lang="en-US" sz="1600" err="1">
                <a:solidFill>
                  <a:srgbClr val="404040"/>
                </a:solidFill>
                <a:ea typeface="+mn-lt"/>
                <a:cs typeface="+mn-lt"/>
              </a:rPr>
              <a:t>تعتمد</a:t>
            </a:r>
            <a:r>
              <a:rPr lang="en-US" sz="1600" dirty="0">
                <a:solidFill>
                  <a:srgbClr val="404040"/>
                </a:solidFill>
                <a:ea typeface="+mn-lt"/>
                <a:cs typeface="+mn-lt"/>
              </a:rPr>
              <a:t> </a:t>
            </a:r>
            <a:r>
              <a:rPr lang="en-US" sz="1600" err="1">
                <a:solidFill>
                  <a:srgbClr val="404040"/>
                </a:solidFill>
                <a:ea typeface="+mn-lt"/>
                <a:cs typeface="+mn-lt"/>
              </a:rPr>
              <a:t>على</a:t>
            </a:r>
            <a:r>
              <a:rPr lang="en-US" sz="1600" dirty="0">
                <a:solidFill>
                  <a:srgbClr val="404040"/>
                </a:solidFill>
                <a:ea typeface="+mn-lt"/>
                <a:cs typeface="+mn-lt"/>
              </a:rPr>
              <a:t> </a:t>
            </a:r>
            <a:r>
              <a:rPr lang="en-US" sz="1600" err="1">
                <a:solidFill>
                  <a:srgbClr val="404040"/>
                </a:solidFill>
                <a:ea typeface="+mn-lt"/>
                <a:cs typeface="+mn-lt"/>
              </a:rPr>
              <a:t>إضافة</a:t>
            </a:r>
            <a:r>
              <a:rPr lang="en-US" sz="1600" dirty="0">
                <a:solidFill>
                  <a:srgbClr val="404040"/>
                </a:solidFill>
                <a:ea typeface="+mn-lt"/>
                <a:cs typeface="+mn-lt"/>
              </a:rPr>
              <a:t> </a:t>
            </a:r>
            <a:r>
              <a:rPr lang="en-US" sz="1600" err="1">
                <a:solidFill>
                  <a:srgbClr val="404040"/>
                </a:solidFill>
                <a:ea typeface="+mn-lt"/>
                <a:cs typeface="+mn-lt"/>
              </a:rPr>
              <a:t>عناصر</a:t>
            </a:r>
            <a:r>
              <a:rPr lang="en-US" sz="1600" dirty="0">
                <a:solidFill>
                  <a:srgbClr val="404040"/>
                </a:solidFill>
                <a:ea typeface="+mn-lt"/>
                <a:cs typeface="+mn-lt"/>
              </a:rPr>
              <a:t> </a:t>
            </a:r>
            <a:r>
              <a:rPr lang="en-US" sz="1600" err="1">
                <a:solidFill>
                  <a:srgbClr val="404040"/>
                </a:solidFill>
                <a:ea typeface="+mn-lt"/>
                <a:cs typeface="+mn-lt"/>
              </a:rPr>
              <a:t>رقمية</a:t>
            </a:r>
            <a:r>
              <a:rPr lang="en-US" sz="1600" dirty="0">
                <a:solidFill>
                  <a:srgbClr val="404040"/>
                </a:solidFill>
                <a:ea typeface="+mn-lt"/>
                <a:cs typeface="+mn-lt"/>
              </a:rPr>
              <a:t> </a:t>
            </a:r>
            <a:r>
              <a:rPr lang="en-US" sz="1600" err="1">
                <a:solidFill>
                  <a:srgbClr val="404040"/>
                </a:solidFill>
                <a:ea typeface="+mn-lt"/>
                <a:cs typeface="+mn-lt"/>
              </a:rPr>
              <a:t>إلى</a:t>
            </a:r>
            <a:r>
              <a:rPr lang="en-US" sz="1600" dirty="0">
                <a:solidFill>
                  <a:srgbClr val="404040"/>
                </a:solidFill>
                <a:ea typeface="+mn-lt"/>
                <a:cs typeface="+mn-lt"/>
              </a:rPr>
              <a:t> </a:t>
            </a:r>
            <a:r>
              <a:rPr lang="en-US" sz="1600" err="1">
                <a:solidFill>
                  <a:srgbClr val="404040"/>
                </a:solidFill>
                <a:ea typeface="+mn-lt"/>
                <a:cs typeface="+mn-lt"/>
              </a:rPr>
              <a:t>العالم</a:t>
            </a:r>
            <a:r>
              <a:rPr lang="en-US" sz="1600" dirty="0">
                <a:solidFill>
                  <a:srgbClr val="404040"/>
                </a:solidFill>
                <a:ea typeface="+mn-lt"/>
                <a:cs typeface="+mn-lt"/>
              </a:rPr>
              <a:t> </a:t>
            </a:r>
            <a:r>
              <a:rPr lang="en-US" sz="1600" err="1">
                <a:solidFill>
                  <a:srgbClr val="404040"/>
                </a:solidFill>
                <a:ea typeface="+mn-lt"/>
                <a:cs typeface="+mn-lt"/>
              </a:rPr>
              <a:t>الحقيقي</a:t>
            </a:r>
            <a:r>
              <a:rPr lang="en-US" sz="1600" dirty="0">
                <a:solidFill>
                  <a:srgbClr val="404040"/>
                </a:solidFill>
                <a:ea typeface="+mn-lt"/>
                <a:cs typeface="+mn-lt"/>
              </a:rPr>
              <a:t> </a:t>
            </a:r>
            <a:r>
              <a:rPr lang="en-US" sz="1600" err="1">
                <a:solidFill>
                  <a:srgbClr val="404040"/>
                </a:solidFill>
                <a:ea typeface="+mn-lt"/>
                <a:cs typeface="+mn-lt"/>
              </a:rPr>
              <a:t>من</a:t>
            </a:r>
            <a:r>
              <a:rPr lang="en-US" sz="1600" dirty="0">
                <a:solidFill>
                  <a:srgbClr val="404040"/>
                </a:solidFill>
                <a:ea typeface="+mn-lt"/>
                <a:cs typeface="+mn-lt"/>
              </a:rPr>
              <a:t> </a:t>
            </a:r>
            <a:r>
              <a:rPr lang="en-US" sz="1600" err="1">
                <a:solidFill>
                  <a:srgbClr val="404040"/>
                </a:solidFill>
                <a:ea typeface="+mn-lt"/>
                <a:cs typeface="+mn-lt"/>
              </a:rPr>
              <a:t>خلال</a:t>
            </a:r>
            <a:r>
              <a:rPr lang="en-US" sz="1600" dirty="0">
                <a:solidFill>
                  <a:srgbClr val="404040"/>
                </a:solidFill>
                <a:ea typeface="+mn-lt"/>
                <a:cs typeface="+mn-lt"/>
              </a:rPr>
              <a:t> </a:t>
            </a:r>
            <a:r>
              <a:rPr lang="en-US" sz="1600" err="1">
                <a:solidFill>
                  <a:srgbClr val="404040"/>
                </a:solidFill>
                <a:ea typeface="+mn-lt"/>
                <a:cs typeface="+mn-lt"/>
              </a:rPr>
              <a:t>شاشة</a:t>
            </a:r>
            <a:r>
              <a:rPr lang="en-US" sz="1600" dirty="0">
                <a:solidFill>
                  <a:srgbClr val="404040"/>
                </a:solidFill>
                <a:ea typeface="+mn-lt"/>
                <a:cs typeface="+mn-lt"/>
              </a:rPr>
              <a:t> </a:t>
            </a:r>
            <a:r>
              <a:rPr lang="en-US" sz="1600" err="1">
                <a:solidFill>
                  <a:srgbClr val="404040"/>
                </a:solidFill>
                <a:ea typeface="+mn-lt"/>
                <a:cs typeface="+mn-lt"/>
              </a:rPr>
              <a:t>الجهاز</a:t>
            </a:r>
            <a:r>
              <a:rPr lang="en-US" sz="1600" dirty="0">
                <a:solidFill>
                  <a:srgbClr val="404040"/>
                </a:solidFill>
                <a:ea typeface="+mn-lt"/>
                <a:cs typeface="+mn-lt"/>
              </a:rPr>
              <a:t> (</a:t>
            </a:r>
            <a:r>
              <a:rPr lang="en-US" sz="1600" err="1">
                <a:solidFill>
                  <a:srgbClr val="404040"/>
                </a:solidFill>
                <a:ea typeface="+mn-lt"/>
                <a:cs typeface="+mn-lt"/>
              </a:rPr>
              <a:t>مثل</a:t>
            </a:r>
            <a:r>
              <a:rPr lang="en-US" sz="1600" dirty="0">
                <a:solidFill>
                  <a:srgbClr val="404040"/>
                </a:solidFill>
                <a:ea typeface="+mn-lt"/>
                <a:cs typeface="+mn-lt"/>
              </a:rPr>
              <a:t> </a:t>
            </a:r>
            <a:r>
              <a:rPr lang="en-US" sz="1600" err="1">
                <a:solidFill>
                  <a:srgbClr val="404040"/>
                </a:solidFill>
                <a:ea typeface="+mn-lt"/>
                <a:cs typeface="+mn-lt"/>
              </a:rPr>
              <a:t>الهاتف</a:t>
            </a:r>
            <a:r>
              <a:rPr lang="en-US" sz="1600" dirty="0">
                <a:solidFill>
                  <a:srgbClr val="404040"/>
                </a:solidFill>
                <a:ea typeface="+mn-lt"/>
                <a:cs typeface="+mn-lt"/>
              </a:rPr>
              <a:t> </a:t>
            </a:r>
            <a:r>
              <a:rPr lang="en-US" sz="1600" err="1">
                <a:solidFill>
                  <a:srgbClr val="404040"/>
                </a:solidFill>
                <a:ea typeface="+mn-lt"/>
                <a:cs typeface="+mn-lt"/>
              </a:rPr>
              <a:t>الذكي</a:t>
            </a:r>
            <a:r>
              <a:rPr lang="en-US" sz="1600" dirty="0">
                <a:solidFill>
                  <a:srgbClr val="404040"/>
                </a:solidFill>
                <a:ea typeface="+mn-lt"/>
                <a:cs typeface="+mn-lt"/>
              </a:rPr>
              <a:t> </a:t>
            </a:r>
            <a:r>
              <a:rPr lang="en-US" sz="1600" err="1">
                <a:solidFill>
                  <a:srgbClr val="404040"/>
                </a:solidFill>
                <a:ea typeface="+mn-lt"/>
                <a:cs typeface="+mn-lt"/>
              </a:rPr>
              <a:t>أو</a:t>
            </a:r>
            <a:r>
              <a:rPr lang="en-US" sz="1600" dirty="0">
                <a:solidFill>
                  <a:srgbClr val="404040"/>
                </a:solidFill>
                <a:ea typeface="+mn-lt"/>
                <a:cs typeface="+mn-lt"/>
              </a:rPr>
              <a:t> </a:t>
            </a:r>
            <a:r>
              <a:rPr lang="en-US" sz="1600" err="1">
                <a:solidFill>
                  <a:srgbClr val="404040"/>
                </a:solidFill>
                <a:ea typeface="+mn-lt"/>
                <a:cs typeface="+mn-lt"/>
              </a:rPr>
              <a:t>النظارات</a:t>
            </a:r>
            <a:r>
              <a:rPr lang="en-US" sz="1600" dirty="0">
                <a:solidFill>
                  <a:srgbClr val="404040"/>
                </a:solidFill>
                <a:ea typeface="+mn-lt"/>
                <a:cs typeface="+mn-lt"/>
              </a:rPr>
              <a:t> </a:t>
            </a:r>
            <a:r>
              <a:rPr lang="en-US" sz="1600" err="1">
                <a:solidFill>
                  <a:srgbClr val="404040"/>
                </a:solidFill>
                <a:ea typeface="+mn-lt"/>
                <a:cs typeface="+mn-lt"/>
              </a:rPr>
              <a:t>الخاصة</a:t>
            </a:r>
            <a:r>
              <a:rPr lang="en-US" sz="1600" dirty="0">
                <a:solidFill>
                  <a:srgbClr val="404040"/>
                </a:solidFill>
                <a:ea typeface="+mn-lt"/>
                <a:cs typeface="+mn-lt"/>
              </a:rPr>
              <a:t>)</a:t>
            </a:r>
            <a:r>
              <a:rPr lang="en-US" sz="1200" dirty="0">
                <a:solidFill>
                  <a:srgbClr val="404040"/>
                </a:solidFill>
                <a:ea typeface="+mn-lt"/>
                <a:cs typeface="+mn-lt"/>
              </a:rPr>
              <a:t>.</a:t>
            </a:r>
            <a:endParaRPr lang="en-US" dirty="0"/>
          </a:p>
          <a:p>
            <a:pPr marL="0" indent="0" algn="r">
              <a:buNone/>
            </a:pPr>
            <a:r>
              <a:rPr lang="en-US" sz="1800">
                <a:solidFill>
                  <a:srgbClr val="040C28"/>
                </a:solidFill>
                <a:ea typeface="+mn-lt"/>
                <a:cs typeface="+mn-lt"/>
              </a:rPr>
              <a:t>Snapchat </a:t>
            </a:r>
            <a:endParaRPr lang="en-US"/>
          </a:p>
        </p:txBody>
      </p:sp>
      <p:pic>
        <p:nvPicPr>
          <p:cNvPr id="4" name="Picture 3" descr="A goggles on a stand&#10;&#10;AI-generated content may be incorrect.">
            <a:extLst>
              <a:ext uri="{FF2B5EF4-FFF2-40B4-BE49-F238E27FC236}">
                <a16:creationId xmlns:a16="http://schemas.microsoft.com/office/drawing/2014/main" id="{A0AC3DB1-EA4B-1184-9667-C4C2623BC3B8}"/>
              </a:ext>
            </a:extLst>
          </p:cNvPr>
          <p:cNvPicPr>
            <a:picLocks noChangeAspect="1"/>
          </p:cNvPicPr>
          <p:nvPr/>
        </p:nvPicPr>
        <p:blipFill>
          <a:blip r:embed="rId2"/>
          <a:srcRect l="22829" r="24946"/>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48476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3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playback">
            <a:hlinkClick r:id="" action="ppaction://media"/>
            <a:extLst>
              <a:ext uri="{FF2B5EF4-FFF2-40B4-BE49-F238E27FC236}">
                <a16:creationId xmlns:a16="http://schemas.microsoft.com/office/drawing/2014/main" id="{325E4144-8DC8-D717-4325-8D97D49CE0A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941" y="643467"/>
            <a:ext cx="9904118" cy="5571066"/>
          </a:xfrm>
          <a:prstGeom prst="rect">
            <a:avLst/>
          </a:prstGeom>
        </p:spPr>
      </p:pic>
    </p:spTree>
    <p:extLst>
      <p:ext uri="{BB962C8B-B14F-4D97-AF65-F5344CB8AC3E}">
        <p14:creationId xmlns:p14="http://schemas.microsoft.com/office/powerpoint/2010/main" val="560048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AI </vt:lpstr>
      <vt:lpstr> ما هو الذكاء الاصطناعي</vt:lpstr>
      <vt:lpstr> أنواع الذكاء الاصطناعي </vt:lpstr>
      <vt:lpstr>ChatGPT </vt:lpstr>
      <vt:lpstr>مجالات الذكاء الاصطناعي </vt:lpstr>
      <vt:lpstr>الرؤية الحاسوبية (Computer Vision)</vt:lpstr>
      <vt:lpstr>إنترنت الأشياء (Internet of Things - IoT)</vt:lpstr>
      <vt:lpstr>الواقع الافتراضي والمعزز (Virtual and Augmented Reality - VR/AR)  </vt:lpstr>
      <vt:lpstr>PowerPoint Presentation</vt:lpstr>
      <vt:lpstr> فوائد الذكاء الاصطناعي</vt:lpstr>
      <vt:lpstr>مخاطر الذكاء الاصطناعي</vt:lpstr>
      <vt:lpstr>هل سيقضي الذكاء الاصطناعي علي الوظائف الحاليه  </vt:lpstr>
      <vt:lpstr> ماذا علينا ان نفعل  في ثوره الذكاء الاصطناعي</vt:lpstr>
      <vt:lpstr>الختام</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396</cp:revision>
  <dcterms:created xsi:type="dcterms:W3CDTF">2025-03-06T15:01:11Z</dcterms:created>
  <dcterms:modified xsi:type="dcterms:W3CDTF">2025-03-08T01:29:10Z</dcterms:modified>
</cp:coreProperties>
</file>